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13330">
              <a:lnSpc>
                <a:spcPts val="11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13330">
              <a:lnSpc>
                <a:spcPts val="11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13330">
              <a:lnSpc>
                <a:spcPts val="11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13330">
              <a:lnSpc>
                <a:spcPts val="11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13330">
              <a:lnSpc>
                <a:spcPts val="11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40635" y="3570858"/>
            <a:ext cx="2481579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56512" y="9735853"/>
            <a:ext cx="2680335" cy="374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13330">
              <a:lnSpc>
                <a:spcPts val="119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Relationship Id="rId3" Type="http://schemas.openxmlformats.org/officeDocument/2006/relationships/slide" Target="slide5.xml"/><Relationship Id="rId4" Type="http://schemas.openxmlformats.org/officeDocument/2006/relationships/slide" Target="slide7.xml"/><Relationship Id="rId5" Type="http://schemas.openxmlformats.org/officeDocument/2006/relationships/slide" Target="slide14.xml"/><Relationship Id="rId6" Type="http://schemas.openxmlformats.org/officeDocument/2006/relationships/slide" Target="slide32.xml"/><Relationship Id="rId7" Type="http://schemas.openxmlformats.org/officeDocument/2006/relationships/slide" Target="slide56.xml"/><Relationship Id="rId8" Type="http://schemas.openxmlformats.org/officeDocument/2006/relationships/slide" Target="slide64.xml"/><Relationship Id="rId9" Type="http://schemas.openxmlformats.org/officeDocument/2006/relationships/slide" Target="slide6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2614" y="765200"/>
            <a:ext cx="4251960" cy="72707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40"/>
              </a:spcBef>
            </a:pPr>
            <a:r>
              <a:rPr dirty="0" sz="1600" spc="-5" b="1">
                <a:latin typeface="Times New Roman"/>
                <a:cs typeface="Times New Roman"/>
              </a:rPr>
              <a:t>Szkoła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Podstawowa</a:t>
            </a:r>
            <a:r>
              <a:rPr dirty="0" sz="1600" spc="2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im.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ks.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Jana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Twardowskiego</a:t>
            </a:r>
            <a:endParaRPr sz="1600">
              <a:latin typeface="Times New Roman"/>
              <a:cs typeface="Times New Roman"/>
            </a:endParaRPr>
          </a:p>
          <a:p>
            <a:pPr algn="ctr" marR="346710">
              <a:lnSpc>
                <a:spcPct val="100000"/>
              </a:lnSpc>
              <a:spcBef>
                <a:spcPts val="845"/>
              </a:spcBef>
            </a:pPr>
            <a:r>
              <a:rPr dirty="0" sz="1600" spc="-5" b="1">
                <a:latin typeface="Times New Roman"/>
                <a:cs typeface="Times New Roman"/>
              </a:rPr>
              <a:t>w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Mokrem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064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Statut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150" y="430704"/>
            <a:ext cx="1783714" cy="19054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3204" y="517652"/>
            <a:ext cx="6018530" cy="9410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45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pedagogiczny.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282575" marR="5080" indent="-270510">
              <a:lnSpc>
                <a:spcPct val="143300"/>
              </a:lnSpc>
              <a:buAutoNum type="arabicPeriod" startAt="4"/>
              <a:tabLst>
                <a:tab pos="282575" algn="l"/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Do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kompetencji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dyrektora,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ustawy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Kodeks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szczególności:</a:t>
            </a:r>
            <a:endParaRPr sz="1200">
              <a:latin typeface="Times New Roman"/>
              <a:cs typeface="Times New Roman"/>
            </a:endParaRPr>
          </a:p>
          <a:p>
            <a:pPr lvl="1" marL="425450" marR="7620" indent="-22606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Kierowanie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kierownik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zakładem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zatrudnionych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>
                <a:latin typeface="Times New Roman"/>
                <a:cs typeface="Times New Roman"/>
              </a:rPr>
              <a:t> niebędących </a:t>
            </a:r>
            <a:r>
              <a:rPr dirty="0" sz="1200" spc="-5">
                <a:latin typeface="Times New Roman"/>
                <a:cs typeface="Times New Roman"/>
              </a:rPr>
              <a:t>nauczycielami.</a:t>
            </a:r>
            <a:endParaRPr sz="1200">
              <a:latin typeface="Times New Roman"/>
              <a:cs typeface="Times New Roman"/>
            </a:endParaRPr>
          </a:p>
          <a:p>
            <a:pPr lvl="1" marL="425450" marR="9525" indent="-22606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Decydowanie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sprawach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zatrudniania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zwalniania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Decydowanie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przyznawania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nagród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wymierzania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kar 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porządkowych</a:t>
            </a:r>
            <a:endParaRPr sz="12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nauczycielom </a:t>
            </a:r>
            <a:r>
              <a:rPr dirty="0" sz="1200">
                <a:latin typeface="Times New Roman"/>
                <a:cs typeface="Times New Roman"/>
              </a:rPr>
              <a:t>i innym</a:t>
            </a:r>
            <a:r>
              <a:rPr dirty="0" sz="1200" spc="-5">
                <a:latin typeface="Times New Roman"/>
                <a:cs typeface="Times New Roman"/>
              </a:rPr>
              <a:t> pracownikom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425450" marR="8890" indent="-226060">
              <a:lnSpc>
                <a:spcPts val="2080"/>
              </a:lnSpc>
              <a:spcBef>
                <a:spcPts val="160"/>
              </a:spcBef>
              <a:buAutoNum type="arabicParenR" startAt="4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Występowanie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wnioskami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odznaczeń,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nagród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wyróżnień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 </a:t>
            </a:r>
            <a:r>
              <a:rPr dirty="0" sz="1200">
                <a:latin typeface="Times New Roman"/>
                <a:cs typeface="Times New Roman"/>
              </a:rPr>
              <a:t>pozostałych </a:t>
            </a:r>
            <a:r>
              <a:rPr dirty="0" sz="1200" spc="-5">
                <a:latin typeface="Times New Roman"/>
                <a:cs typeface="Times New Roman"/>
              </a:rPr>
              <a:t>pracowników szkoły.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445"/>
              </a:spcBef>
              <a:buAutoNum type="arabicParenR" startAt="4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Dokonywanie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pracy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pozostałych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mających</a:t>
            </a:r>
            <a:endParaRPr sz="12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status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samorządowych.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20"/>
              </a:spcBef>
              <a:buAutoNum type="arabicParenR" startAt="6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Sprawowanie </a:t>
            </a:r>
            <a:r>
              <a:rPr dirty="0" sz="1200">
                <a:latin typeface="Times New Roman"/>
                <a:cs typeface="Times New Roman"/>
              </a:rPr>
              <a:t>opieki nad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dziećmi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uczącymi się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szkole.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40"/>
              </a:spcBef>
              <a:buAutoNum type="arabicParenR" startAt="6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Odpowiedzialność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opiekuńczy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poziom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20"/>
              </a:spcBef>
              <a:buAutoNum type="arabicParenR" startAt="6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Tworzenie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rozwijania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40"/>
              </a:spcBef>
              <a:buAutoNum type="arabicParenR" startAt="6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Zapewnienie</a:t>
            </a:r>
            <a:r>
              <a:rPr dirty="0" sz="1200">
                <a:latin typeface="Times New Roman"/>
                <a:cs typeface="Times New Roman"/>
              </a:rPr>
              <a:t> 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doskonaleniu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zawodowym.</a:t>
            </a:r>
            <a:endParaRPr sz="1200">
              <a:latin typeface="Times New Roman"/>
              <a:cs typeface="Times New Roman"/>
            </a:endParaRPr>
          </a:p>
          <a:p>
            <a:pPr lvl="1" marL="425450" marR="9525" indent="-226060">
              <a:lnSpc>
                <a:spcPts val="2080"/>
              </a:lnSpc>
              <a:spcBef>
                <a:spcPts val="160"/>
              </a:spcBef>
              <a:buAutoNum type="arabicParenR" startAt="6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Zapewnienie,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miarę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odpowiednich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organizacyjnych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>
                <a:latin typeface="Times New Roman"/>
                <a:cs typeface="Times New Roman"/>
              </a:rPr>
              <a:t> dydaktycznych i </a:t>
            </a:r>
            <a:r>
              <a:rPr dirty="0" sz="1200" spc="-5">
                <a:latin typeface="Times New Roman"/>
                <a:cs typeface="Times New Roman"/>
              </a:rPr>
              <a:t>opiekuńczo-wychowawczych.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440"/>
              </a:spcBef>
              <a:buAutoNum type="arabicParenR" startAt="6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Zapewnienie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nauczycielom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organizowanych</a:t>
            </a:r>
            <a:endParaRPr sz="12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szkołę.</a:t>
            </a:r>
            <a:endParaRPr sz="1200">
              <a:latin typeface="Times New Roman"/>
              <a:cs typeface="Times New Roman"/>
            </a:endParaRPr>
          </a:p>
          <a:p>
            <a:pPr algn="just" lvl="1" marL="425450" indent="-226060">
              <a:lnSpc>
                <a:spcPct val="100000"/>
              </a:lnSpc>
              <a:spcBef>
                <a:spcPts val="625"/>
              </a:spcBef>
              <a:buAutoNum type="arabicParenR" startAt="12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awansu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nauczycieli.</a:t>
            </a:r>
            <a:endParaRPr sz="1200">
              <a:latin typeface="Times New Roman"/>
              <a:cs typeface="Times New Roman"/>
            </a:endParaRPr>
          </a:p>
          <a:p>
            <a:pPr algn="just" lvl="1" marL="425450" marR="7620" indent="-226060">
              <a:lnSpc>
                <a:spcPct val="143300"/>
              </a:lnSpc>
              <a:spcBef>
                <a:spcPts val="10"/>
              </a:spcBef>
              <a:buAutoNum type="arabicParenR" startAt="12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Zawieszenie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pełnieniu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przeciwko</a:t>
            </a:r>
            <a:r>
              <a:rPr dirty="0" sz="1200">
                <a:latin typeface="Times New Roman"/>
                <a:cs typeface="Times New Roman"/>
              </a:rPr>
              <a:t> któremu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wszczęto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karne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złożono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wszczęcie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dyscyplinarnego.</a:t>
            </a:r>
            <a:endParaRPr sz="1200">
              <a:latin typeface="Times New Roman"/>
              <a:cs typeface="Times New Roman"/>
            </a:endParaRPr>
          </a:p>
          <a:p>
            <a:pPr algn="just" lvl="1" marL="425450" marR="8890" indent="-226060">
              <a:lnSpc>
                <a:spcPct val="143700"/>
              </a:lnSpc>
              <a:spcBef>
                <a:spcPts val="10"/>
              </a:spcBef>
              <a:buAutoNum type="arabicParenR" startAt="12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Zawieszenie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pełnieniu obowiązków </a:t>
            </a:r>
            <a:r>
              <a:rPr dirty="0" sz="1200">
                <a:latin typeface="Times New Roman"/>
                <a:cs typeface="Times New Roman"/>
              </a:rPr>
              <a:t>nauczyciela, </a:t>
            </a:r>
            <a:r>
              <a:rPr dirty="0" sz="1200" spc="-5">
                <a:latin typeface="Times New Roman"/>
                <a:cs typeface="Times New Roman"/>
              </a:rPr>
              <a:t>jeżeli wszczęte postępowanie </a:t>
            </a:r>
            <a:r>
              <a:rPr dirty="0" sz="1200">
                <a:latin typeface="Times New Roman"/>
                <a:cs typeface="Times New Roman"/>
              </a:rPr>
              <a:t>karne lub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złożony wniosek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wszczęcie postępowania dyscyplinarnego dotyczy naruszenia </a:t>
            </a:r>
            <a:r>
              <a:rPr dirty="0" sz="1200">
                <a:latin typeface="Times New Roman"/>
                <a:cs typeface="Times New Roman"/>
              </a:rPr>
              <a:t>praw 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dziecka.</a:t>
            </a:r>
            <a:endParaRPr sz="1200">
              <a:latin typeface="Times New Roman"/>
              <a:cs typeface="Times New Roman"/>
            </a:endParaRPr>
          </a:p>
          <a:p>
            <a:pPr algn="just" lvl="1" marL="425450" marR="6985" indent="-226060">
              <a:lnSpc>
                <a:spcPts val="2080"/>
              </a:lnSpc>
              <a:spcBef>
                <a:spcPts val="160"/>
              </a:spcBef>
              <a:buAutoNum type="arabicParenR" startAt="12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Współdziałanie </a:t>
            </a:r>
            <a:r>
              <a:rPr dirty="0" sz="1200">
                <a:latin typeface="Times New Roman"/>
                <a:cs typeface="Times New Roman"/>
              </a:rPr>
              <a:t>z zakładowymi </a:t>
            </a:r>
            <a:r>
              <a:rPr dirty="0" sz="1200" spc="-5">
                <a:latin typeface="Times New Roman"/>
                <a:cs typeface="Times New Roman"/>
              </a:rPr>
              <a:t>organizacjami związkowymi,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zakresie ustalonym ustawą 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-5">
                <a:latin typeface="Times New Roman"/>
                <a:cs typeface="Times New Roman"/>
              </a:rPr>
              <a:t> związkach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zawodowych.</a:t>
            </a:r>
            <a:endParaRPr sz="1200">
              <a:latin typeface="Times New Roman"/>
              <a:cs typeface="Times New Roman"/>
            </a:endParaRPr>
          </a:p>
          <a:p>
            <a:pPr algn="just" lvl="1" marL="425450" indent="-226060">
              <a:lnSpc>
                <a:spcPct val="100000"/>
              </a:lnSpc>
              <a:spcBef>
                <a:spcPts val="445"/>
              </a:spcBef>
              <a:buAutoNum type="arabicParenR" startAt="12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Administrowanie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zakładowym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funduszem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świadczeń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socjalnych,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zgodnie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ustalonym</a:t>
            </a:r>
            <a:endParaRPr sz="1200">
              <a:latin typeface="Times New Roman"/>
              <a:cs typeface="Times New Roman"/>
            </a:endParaRPr>
          </a:p>
          <a:p>
            <a:pPr algn="just" marL="42545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regulaminem </a:t>
            </a:r>
            <a:r>
              <a:rPr dirty="0" sz="1200">
                <a:latin typeface="Times New Roman"/>
                <a:cs typeface="Times New Roman"/>
              </a:rPr>
              <a:t>tegoż funduszu, </a:t>
            </a:r>
            <a:r>
              <a:rPr dirty="0" sz="1200" spc="-5">
                <a:latin typeface="Times New Roman"/>
                <a:cs typeface="Times New Roman"/>
              </a:rPr>
              <a:t>stanowiącym </a:t>
            </a:r>
            <a:r>
              <a:rPr dirty="0" sz="1200">
                <a:latin typeface="Times New Roman"/>
                <a:cs typeface="Times New Roman"/>
              </a:rPr>
              <a:t>odrębny dokument.</a:t>
            </a:r>
            <a:endParaRPr sz="1200">
              <a:latin typeface="Times New Roman"/>
              <a:cs typeface="Times New Roman"/>
            </a:endParaRPr>
          </a:p>
          <a:p>
            <a:pPr algn="just" marL="282575" marR="8255" indent="-270510">
              <a:lnSpc>
                <a:spcPts val="2080"/>
              </a:lnSpc>
              <a:spcBef>
                <a:spcPts val="160"/>
              </a:spcBef>
              <a:buAutoNum type="arabicPeriod" startAt="5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 szkoły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wykonywaniu swoich zadań współpracuje </a:t>
            </a:r>
            <a:r>
              <a:rPr dirty="0" sz="1200">
                <a:latin typeface="Times New Roman"/>
                <a:cs typeface="Times New Roman"/>
              </a:rPr>
              <a:t>z Radą </a:t>
            </a:r>
            <a:r>
              <a:rPr dirty="0" sz="1200" spc="-5">
                <a:latin typeface="Times New Roman"/>
                <a:cs typeface="Times New Roman"/>
              </a:rPr>
              <a:t>Pedagogiczną, Radą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Samorządem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Uczniowskim.</a:t>
            </a:r>
            <a:endParaRPr sz="1200">
              <a:latin typeface="Times New Roman"/>
              <a:cs typeface="Times New Roman"/>
            </a:endParaRPr>
          </a:p>
          <a:p>
            <a:pPr algn="just" marL="282575" indent="-270510">
              <a:lnSpc>
                <a:spcPct val="100000"/>
              </a:lnSpc>
              <a:spcBef>
                <a:spcPts val="445"/>
              </a:spcBef>
              <a:buAutoNum type="arabicPeriod" startAt="5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wydaje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zarządzenia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właściwą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organizacją</a:t>
            </a:r>
            <a:endParaRPr sz="1200">
              <a:latin typeface="Times New Roman"/>
              <a:cs typeface="Times New Roman"/>
            </a:endParaRPr>
          </a:p>
          <a:p>
            <a:pPr algn="just" marL="28257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procesu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dydaktycznego,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opiekuńczego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szkole.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0908" y="438404"/>
            <a:ext cx="6099810" cy="19519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4490" marR="5080" indent="-270510">
              <a:lnSpc>
                <a:spcPct val="143300"/>
              </a:lnSpc>
              <a:spcBef>
                <a:spcPts val="100"/>
              </a:spcBef>
              <a:tabLst>
                <a:tab pos="364490" algn="l"/>
              </a:tabLst>
            </a:pPr>
            <a:r>
              <a:rPr dirty="0" sz="1200">
                <a:latin typeface="Times New Roman"/>
                <a:cs typeface="Times New Roman"/>
              </a:rPr>
              <a:t>7.	</a:t>
            </a:r>
            <a:r>
              <a:rPr dirty="0" sz="1200" spc="-5">
                <a:latin typeface="Times New Roman"/>
                <a:cs typeface="Times New Roman"/>
              </a:rPr>
              <a:t>Zarządzenia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podlegają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ogłoszeniu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Zeszycie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Zarządzeń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oraz/lub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dzienniku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elektronicznym.</a:t>
            </a:r>
            <a:endParaRPr sz="1200">
              <a:latin typeface="Times New Roman"/>
              <a:cs typeface="Times New Roman"/>
            </a:endParaRPr>
          </a:p>
          <a:p>
            <a:pPr marL="316801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buAutoNum type="arabicPeriod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Radę Pedagogiczną</a:t>
            </a:r>
            <a:r>
              <a:rPr dirty="0" sz="1200">
                <a:latin typeface="Times New Roman"/>
                <a:cs typeface="Times New Roman"/>
              </a:rPr>
              <a:t> tworzą dyrektor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nauczyciele </a:t>
            </a:r>
            <a:r>
              <a:rPr dirty="0" sz="1200" spc="-5">
                <a:latin typeface="Times New Roman"/>
                <a:cs typeface="Times New Roman"/>
              </a:rPr>
              <a:t>zatrudnieni</a:t>
            </a:r>
            <a:r>
              <a:rPr dirty="0" sz="1200">
                <a:latin typeface="Times New Roman"/>
                <a:cs typeface="Times New Roman"/>
              </a:rPr>
              <a:t> w szkole.</a:t>
            </a:r>
            <a:endParaRPr sz="1200">
              <a:latin typeface="Times New Roman"/>
              <a:cs typeface="Times New Roman"/>
            </a:endParaRPr>
          </a:p>
          <a:p>
            <a:pPr marL="238125" marR="8890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zebraniach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brać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udział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głosem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doradczym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osoby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zapraszane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jej </a:t>
            </a:r>
            <a:r>
              <a:rPr dirty="0" sz="1200" spc="-5">
                <a:latin typeface="Times New Roman"/>
                <a:cs typeface="Times New Roman"/>
              </a:rPr>
              <a:t>przewodniczącego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-5">
                <a:latin typeface="Times New Roman"/>
                <a:cs typeface="Times New Roman"/>
              </a:rPr>
              <a:t> wniosek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za zgodą</a:t>
            </a:r>
            <a:r>
              <a:rPr dirty="0" sz="1200" spc="-5">
                <a:latin typeface="Times New Roman"/>
                <a:cs typeface="Times New Roman"/>
              </a:rPr>
              <a:t> rady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pedagogicznej.</a:t>
            </a:r>
            <a:endParaRPr sz="12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445"/>
              </a:spcBef>
              <a:buAutoNum type="arabicPeriod" startAt="2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Do jej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stanowiących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4008" y="2363469"/>
            <a:ext cx="4939030" cy="134112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38125" indent="-226060">
              <a:lnSpc>
                <a:spcPct val="100000"/>
              </a:lnSpc>
              <a:spcBef>
                <a:spcPts val="735"/>
              </a:spcBef>
              <a:buAutoNum type="arabicParenR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Zatwierdzanie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Planów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promocji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sprawie</a:t>
            </a:r>
            <a:r>
              <a:rPr dirty="0" sz="1200">
                <a:latin typeface="Times New Roman"/>
                <a:cs typeface="Times New Roman"/>
              </a:rPr>
              <a:t> eksperymentów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szkole.</a:t>
            </a:r>
            <a:endParaRPr sz="1200">
              <a:latin typeface="Times New Roman"/>
              <a:cs typeface="Times New Roman"/>
            </a:endParaRPr>
          </a:p>
          <a:p>
            <a:pPr marL="12700" marR="478790">
              <a:lnSpc>
                <a:spcPct val="143500"/>
              </a:lnSpc>
              <a:spcBef>
                <a:spcPts val="10"/>
              </a:spcBef>
              <a:buAutoNum type="arabicParenR"/>
              <a:tabLst>
                <a:tab pos="273050" algn="l"/>
                <a:tab pos="273685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doskonalenia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zawodowego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7660" y="3496182"/>
            <a:ext cx="5560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9935" algn="l"/>
                <a:tab pos="1412240" algn="l"/>
                <a:tab pos="2463165" algn="l"/>
                <a:tab pos="3194685" algn="l"/>
                <a:tab pos="3846195" algn="l"/>
                <a:tab pos="5037455" algn="l"/>
                <a:tab pos="5310505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</a:t>
            </a:r>
            <a:r>
              <a:rPr dirty="0" sz="1200">
                <a:latin typeface="Times New Roman"/>
                <a:cs typeface="Times New Roman"/>
              </a:rPr>
              <a:t>lanie	</a:t>
            </a:r>
            <a:r>
              <a:rPr dirty="0" sz="1200" spc="-5">
                <a:latin typeface="Times New Roman"/>
                <a:cs typeface="Times New Roman"/>
              </a:rPr>
              <a:t>sposob</a:t>
            </a:r>
            <a:r>
              <a:rPr dirty="0" sz="1200">
                <a:latin typeface="Times New Roman"/>
                <a:cs typeface="Times New Roman"/>
              </a:rPr>
              <a:t>u	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ykor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ystania	</a:t>
            </a:r>
            <a:r>
              <a:rPr dirty="0" sz="1200" spc="-5">
                <a:latin typeface="Times New Roman"/>
                <a:cs typeface="Times New Roman"/>
              </a:rPr>
              <a:t>wynikó</a:t>
            </a:r>
            <a:r>
              <a:rPr dirty="0" sz="1200">
                <a:latin typeface="Times New Roman"/>
                <a:cs typeface="Times New Roman"/>
              </a:rPr>
              <a:t>w	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oru	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gogiczn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go,	w	tym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908" y="3680586"/>
            <a:ext cx="6102985" cy="6071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1175" marR="12065">
              <a:lnSpc>
                <a:spcPct val="1433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sprawowanego</a:t>
            </a:r>
            <a:r>
              <a:rPr dirty="0" sz="1200">
                <a:latin typeface="Times New Roman"/>
                <a:cs typeface="Times New Roman"/>
              </a:rPr>
              <a:t> nad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szkołą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sprawujący</a:t>
            </a:r>
            <a:r>
              <a:rPr dirty="0" sz="1200">
                <a:latin typeface="Times New Roman"/>
                <a:cs typeface="Times New Roman"/>
              </a:rPr>
              <a:t> nadzór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pedagogiczny,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doskonalenia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635"/>
              </a:spcBef>
              <a:buAutoNum type="arabicPeriod" startAt="3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 Pedagogiczna</a:t>
            </a:r>
            <a:r>
              <a:rPr dirty="0" sz="1200">
                <a:latin typeface="Times New Roman"/>
                <a:cs typeface="Times New Roman"/>
              </a:rPr>
              <a:t> opiniuje w </a:t>
            </a:r>
            <a:r>
              <a:rPr dirty="0" sz="1200" spc="-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lvl="1" marL="417830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Organizację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>
                <a:latin typeface="Times New Roman"/>
                <a:cs typeface="Times New Roman"/>
              </a:rPr>
              <a:t> szkoły, </a:t>
            </a:r>
            <a:r>
              <a:rPr dirty="0" sz="1200" spc="-5">
                <a:latin typeface="Times New Roman"/>
                <a:cs typeface="Times New Roman"/>
              </a:rPr>
              <a:t>zwłaszcza </a:t>
            </a:r>
            <a:r>
              <a:rPr dirty="0" sz="1200">
                <a:latin typeface="Times New Roman"/>
                <a:cs typeface="Times New Roman"/>
              </a:rPr>
              <a:t>tygodniowy </a:t>
            </a:r>
            <a:r>
              <a:rPr dirty="0" sz="1200" spc="-5">
                <a:latin typeface="Times New Roman"/>
                <a:cs typeface="Times New Roman"/>
              </a:rPr>
              <a:t>rozkład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lvl="1" marL="436245" indent="-24130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3688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Projekt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planu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finansowego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389255" indent="-20320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89890" algn="l"/>
              </a:tabLst>
            </a:pPr>
            <a:r>
              <a:rPr dirty="0" sz="1200" spc="-5">
                <a:latin typeface="Times New Roman"/>
                <a:cs typeface="Times New Roman"/>
              </a:rPr>
              <a:t>Wnioski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nauczycielom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odznaczeń,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nagród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wyróżnień.</a:t>
            </a:r>
            <a:endParaRPr sz="1200">
              <a:latin typeface="Times New Roman"/>
              <a:cs typeface="Times New Roman"/>
            </a:endParaRPr>
          </a:p>
          <a:p>
            <a:pPr lvl="1" marL="417830" marR="411480" indent="-231775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389890" algn="l"/>
              </a:tabLst>
            </a:pPr>
            <a:r>
              <a:rPr dirty="0" sz="1200" spc="-5">
                <a:latin typeface="Times New Roman"/>
                <a:cs typeface="Times New Roman"/>
              </a:rPr>
              <a:t>Wnioski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>
                <a:latin typeface="Times New Roman"/>
                <a:cs typeface="Times New Roman"/>
              </a:rPr>
              <a:t> dotyczące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kandydatów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powierzenia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kierowniczych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szkole.</a:t>
            </a:r>
            <a:endParaRPr sz="1200">
              <a:latin typeface="Times New Roman"/>
              <a:cs typeface="Times New Roman"/>
            </a:endParaRPr>
          </a:p>
          <a:p>
            <a:pPr algn="just" lvl="1" marL="417830" marR="11430" indent="-228600">
              <a:lnSpc>
                <a:spcPct val="143700"/>
              </a:lnSpc>
              <a:spcBef>
                <a:spcPts val="10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Propozycje </a:t>
            </a:r>
            <a:r>
              <a:rPr dirty="0" sz="1200">
                <a:latin typeface="Times New Roman"/>
                <a:cs typeface="Times New Roman"/>
              </a:rPr>
              <a:t>dyrektora szkoły w </a:t>
            </a:r>
            <a:r>
              <a:rPr dirty="0" sz="1200" spc="-10">
                <a:latin typeface="Times New Roman"/>
                <a:cs typeface="Times New Roman"/>
              </a:rPr>
              <a:t>sprawach </a:t>
            </a:r>
            <a:r>
              <a:rPr dirty="0" sz="1200">
                <a:latin typeface="Times New Roman"/>
                <a:cs typeface="Times New Roman"/>
              </a:rPr>
              <a:t>przydziału </a:t>
            </a:r>
            <a:r>
              <a:rPr dirty="0" sz="1200" spc="-5">
                <a:latin typeface="Times New Roman"/>
                <a:cs typeface="Times New Roman"/>
              </a:rPr>
              <a:t>nauczycielom stałych prac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wynagrodzenia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zasadniczego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dodatkowo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płatnych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dydaktycznych,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opiekuńczych.</a:t>
            </a:r>
            <a:endParaRPr sz="1200">
              <a:latin typeface="Times New Roman"/>
              <a:cs typeface="Times New Roman"/>
            </a:endParaRPr>
          </a:p>
          <a:p>
            <a:pPr algn="just" lvl="1" marL="417830" indent="-22606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Wnioski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zezwolenie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indywidualny tok nauki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lvl="1" marL="417830" marR="6350" indent="-22606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Zaproponowany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wychowania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program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nauczania.</a:t>
            </a:r>
            <a:endParaRPr sz="1200">
              <a:latin typeface="Times New Roman"/>
              <a:cs typeface="Times New Roman"/>
            </a:endParaRPr>
          </a:p>
          <a:p>
            <a:pPr lvl="1" marL="417830" marR="8890" indent="-22606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Dopuszczenie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użytku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zaproponowanego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programu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zestawu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podręczników,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ćwiczeniowych.</a:t>
            </a:r>
            <a:endParaRPr sz="1200">
              <a:latin typeface="Times New Roman"/>
              <a:cs typeface="Times New Roman"/>
            </a:endParaRPr>
          </a:p>
          <a:p>
            <a:pPr lvl="1" marL="417830" marR="5080" indent="-226060">
              <a:lnSpc>
                <a:spcPct val="143500"/>
              </a:lnSpc>
              <a:spcBef>
                <a:spcPts val="10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Zamiar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powierzenia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stanowiska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gdy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wyłonił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kandydata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albo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5">
                <a:latin typeface="Times New Roman"/>
                <a:cs typeface="Times New Roman"/>
              </a:rPr>
              <a:t> konkursu </a:t>
            </a:r>
            <a:r>
              <a:rPr dirty="0" sz="1200">
                <a:latin typeface="Times New Roman"/>
                <a:cs typeface="Times New Roman"/>
              </a:rPr>
              <a:t>nikt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zgłosił.</a:t>
            </a:r>
            <a:endParaRPr sz="1200">
              <a:latin typeface="Times New Roman"/>
              <a:cs typeface="Times New Roman"/>
            </a:endParaRPr>
          </a:p>
          <a:p>
            <a:pPr lvl="1" marL="455930" indent="-26416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Przedłużenie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powierzenia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stanowiska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dyrektora.</a:t>
            </a:r>
            <a:endParaRPr sz="1200">
              <a:latin typeface="Times New Roman"/>
              <a:cs typeface="Times New Roman"/>
            </a:endParaRPr>
          </a:p>
          <a:p>
            <a:pPr lvl="1" marL="455930" indent="-26416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Ustalanie dodatkowych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 </a:t>
            </a:r>
            <a:r>
              <a:rPr dirty="0" sz="1200" spc="-5">
                <a:latin typeface="Times New Roman"/>
                <a:cs typeface="Times New Roman"/>
              </a:rPr>
              <a:t>wolnych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lvl="1" marL="455930" indent="-26416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Wprowadzenie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dodatkowych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Planu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Nauczania.</a:t>
            </a:r>
            <a:endParaRPr sz="1200">
              <a:latin typeface="Times New Roman"/>
              <a:cs typeface="Times New Roman"/>
            </a:endParaRPr>
          </a:p>
          <a:p>
            <a:pPr marL="238125" marR="10160" indent="-226060">
              <a:lnSpc>
                <a:spcPts val="2080"/>
              </a:lnSpc>
              <a:spcBef>
                <a:spcPts val="80"/>
              </a:spcBef>
              <a:buAutoNum type="arabicPeriod" startAt="3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deleguje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dwóch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przedstawicieli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konkursowej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wyłaniającej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kandydata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stanowisko 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0908" y="438404"/>
            <a:ext cx="6101715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8125" marR="5715" indent="-226060">
              <a:lnSpc>
                <a:spcPct val="143300"/>
              </a:lnSpc>
              <a:spcBef>
                <a:spcPts val="100"/>
              </a:spcBef>
              <a:buAutoNum type="arabicPeriod" startAt="5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 Pedagogiczna </a:t>
            </a:r>
            <a:r>
              <a:rPr dirty="0" sz="1200">
                <a:latin typeface="Times New Roman"/>
                <a:cs typeface="Times New Roman"/>
              </a:rPr>
              <a:t>przygotowuje </a:t>
            </a:r>
            <a:r>
              <a:rPr dirty="0" sz="1200" spc="-5">
                <a:latin typeface="Times New Roman"/>
                <a:cs typeface="Times New Roman"/>
              </a:rPr>
              <a:t>projekt </a:t>
            </a:r>
            <a:r>
              <a:rPr dirty="0" sz="1200">
                <a:latin typeface="Times New Roman"/>
                <a:cs typeface="Times New Roman"/>
              </a:rPr>
              <a:t>Statutu </a:t>
            </a:r>
            <a:r>
              <a:rPr dirty="0" sz="1200" spc="-5">
                <a:latin typeface="Times New Roman"/>
                <a:cs typeface="Times New Roman"/>
              </a:rPr>
              <a:t>Szkoły oraz </a:t>
            </a:r>
            <a:r>
              <a:rPr dirty="0" sz="1200">
                <a:latin typeface="Times New Roman"/>
                <a:cs typeface="Times New Roman"/>
              </a:rPr>
              <a:t>jego </a:t>
            </a:r>
            <a:r>
              <a:rPr dirty="0" sz="1200" spc="-5">
                <a:latin typeface="Times New Roman"/>
                <a:cs typeface="Times New Roman"/>
              </a:rPr>
              <a:t>zmian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uchwala </a:t>
            </a:r>
            <a:r>
              <a:rPr dirty="0" sz="1200">
                <a:latin typeface="Times New Roman"/>
                <a:cs typeface="Times New Roman"/>
              </a:rPr>
              <a:t>Statut 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-5">
                <a:latin typeface="Times New Roman"/>
                <a:cs typeface="Times New Roman"/>
              </a:rPr>
              <a:t> zmiany.</a:t>
            </a:r>
            <a:endParaRPr sz="1200">
              <a:latin typeface="Times New Roman"/>
              <a:cs typeface="Times New Roman"/>
            </a:endParaRPr>
          </a:p>
          <a:p>
            <a:pPr algn="just" marL="238125" marR="10795" indent="-226060">
              <a:lnSpc>
                <a:spcPct val="143700"/>
              </a:lnSpc>
              <a:spcBef>
                <a:spcPts val="10"/>
              </a:spcBef>
              <a:buAutoNum type="arabicPeriod" startAt="5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Pedagogiczna</a:t>
            </a:r>
            <a:r>
              <a:rPr dirty="0" sz="1200">
                <a:latin typeface="Times New Roman"/>
                <a:cs typeface="Times New Roman"/>
              </a:rPr>
              <a:t> może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występować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wnioskiem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prowadzącego</a:t>
            </a:r>
            <a:r>
              <a:rPr dirty="0" sz="1200">
                <a:latin typeface="Times New Roman"/>
                <a:cs typeface="Times New Roman"/>
              </a:rPr>
              <a:t> szkołę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odwołanie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funkcji </a:t>
            </a:r>
            <a:r>
              <a:rPr dirty="0" sz="1200">
                <a:latin typeface="Times New Roman"/>
                <a:cs typeface="Times New Roman"/>
              </a:rPr>
              <a:t>dyrektora </a:t>
            </a:r>
            <a:r>
              <a:rPr dirty="0" sz="1200" spc="-5">
                <a:latin typeface="Times New Roman"/>
                <a:cs typeface="Times New Roman"/>
              </a:rPr>
              <a:t>szkoły </a:t>
            </a:r>
            <a:r>
              <a:rPr dirty="0" sz="1200">
                <a:latin typeface="Times New Roman"/>
                <a:cs typeface="Times New Roman"/>
              </a:rPr>
              <a:t>oraz odwołanie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>
                <a:latin typeface="Times New Roman"/>
                <a:cs typeface="Times New Roman"/>
              </a:rPr>
              <a:t> z innej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funkcji kierowniczej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szkole.</a:t>
            </a:r>
            <a:endParaRPr sz="1200">
              <a:latin typeface="Times New Roman"/>
              <a:cs typeface="Times New Roman"/>
            </a:endParaRPr>
          </a:p>
          <a:p>
            <a:pPr algn="just" marL="238125" indent="-226060">
              <a:lnSpc>
                <a:spcPct val="100000"/>
              </a:lnSpc>
              <a:spcBef>
                <a:spcPts val="620"/>
              </a:spcBef>
              <a:buAutoNum type="arabicPeriod" startAt="5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 Pedagogiczna</a:t>
            </a:r>
            <a:r>
              <a:rPr dirty="0" sz="1200">
                <a:latin typeface="Times New Roman"/>
                <a:cs typeface="Times New Roman"/>
              </a:rPr>
              <a:t> ustala </a:t>
            </a:r>
            <a:r>
              <a:rPr dirty="0" sz="1200" spc="-5">
                <a:latin typeface="Times New Roman"/>
                <a:cs typeface="Times New Roman"/>
              </a:rPr>
              <a:t>regulamin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swojej</a:t>
            </a:r>
            <a:r>
              <a:rPr dirty="0" sz="1200">
                <a:latin typeface="Times New Roman"/>
                <a:cs typeface="Times New Roman"/>
              </a:rPr>
              <a:t> działalności,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>
                <a:latin typeface="Times New Roman"/>
                <a:cs typeface="Times New Roman"/>
              </a:rPr>
              <a:t> odrębnym dokumentem.</a:t>
            </a:r>
            <a:endParaRPr sz="1200">
              <a:latin typeface="Times New Roman"/>
              <a:cs typeface="Times New Roman"/>
            </a:endParaRPr>
          </a:p>
          <a:p>
            <a:pPr algn="just" marL="238125" indent="-226060">
              <a:lnSpc>
                <a:spcPct val="100000"/>
              </a:lnSpc>
              <a:spcBef>
                <a:spcPts val="625"/>
              </a:spcBef>
              <a:buAutoNum type="arabicPeriod" startAt="5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Zebrania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protokołowane.</a:t>
            </a:r>
            <a:endParaRPr sz="1200">
              <a:latin typeface="Times New Roman"/>
              <a:cs typeface="Times New Roman"/>
            </a:endParaRPr>
          </a:p>
          <a:p>
            <a:pPr algn="just" marL="238125" marR="5080" indent="-226060">
              <a:lnSpc>
                <a:spcPct val="143700"/>
              </a:lnSpc>
              <a:spcBef>
                <a:spcPts val="5"/>
              </a:spcBef>
              <a:buAutoNum type="arabicPeriod" startAt="5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Osoby uczestniczące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zebraniach Rady są zobowiązane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nieujawniania spraw </a:t>
            </a:r>
            <a:r>
              <a:rPr dirty="0" sz="1200">
                <a:latin typeface="Times New Roman"/>
                <a:cs typeface="Times New Roman"/>
              </a:rPr>
              <a:t>poruszanych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posiedzeniu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Pedagogicznej,</a:t>
            </a:r>
            <a:r>
              <a:rPr dirty="0" sz="1200">
                <a:latin typeface="Times New Roman"/>
                <a:cs typeface="Times New Roman"/>
              </a:rPr>
              <a:t> które mogą </a:t>
            </a:r>
            <a:r>
              <a:rPr dirty="0" sz="1200" spc="-5">
                <a:latin typeface="Times New Roman"/>
                <a:cs typeface="Times New Roman"/>
              </a:rPr>
              <a:t>naruszać</a:t>
            </a:r>
            <a:r>
              <a:rPr dirty="0" sz="1200">
                <a:latin typeface="Times New Roman"/>
                <a:cs typeface="Times New Roman"/>
              </a:rPr>
              <a:t> dobro osobiste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>
                <a:latin typeface="Times New Roman"/>
                <a:cs typeface="Times New Roman"/>
              </a:rPr>
              <a:t> lub ich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rodziców,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także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nauczycieli i innych </a:t>
            </a:r>
            <a:r>
              <a:rPr dirty="0" sz="1200" spc="-5">
                <a:latin typeface="Times New Roman"/>
                <a:cs typeface="Times New Roman"/>
              </a:rPr>
              <a:t>pracowników szkoły.</a:t>
            </a:r>
            <a:endParaRPr sz="1200">
              <a:latin typeface="Times New Roman"/>
              <a:cs typeface="Times New Roman"/>
            </a:endParaRPr>
          </a:p>
          <a:p>
            <a:pPr algn="ctr" marL="504190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algn="just" marL="238125" marR="8890" indent="-226060">
              <a:lnSpc>
                <a:spcPct val="143500"/>
              </a:lnSpc>
              <a:spcBef>
                <a:spcPts val="10"/>
              </a:spcBef>
              <a:buAutoNum type="arabicPeriod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Samorząd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tworzą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wszyscy</a:t>
            </a:r>
            <a:r>
              <a:rPr dirty="0" sz="1200">
                <a:latin typeface="Times New Roman"/>
                <a:cs typeface="Times New Roman"/>
              </a:rPr>
              <a:t> uczniowie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samorządu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Rada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Samorządu </a:t>
            </a:r>
            <a:r>
              <a:rPr dirty="0" sz="1200">
                <a:latin typeface="Times New Roman"/>
                <a:cs typeface="Times New Roman"/>
              </a:rPr>
              <a:t>Uczniowskiego.</a:t>
            </a:r>
            <a:endParaRPr sz="1200">
              <a:latin typeface="Times New Roman"/>
              <a:cs typeface="Times New Roman"/>
            </a:endParaRPr>
          </a:p>
          <a:p>
            <a:pPr algn="just" marL="238125" marR="5080" indent="-226060">
              <a:lnSpc>
                <a:spcPct val="143700"/>
              </a:lnSpc>
              <a:spcBef>
                <a:spcPts val="10"/>
              </a:spcBef>
              <a:buAutoNum type="arabicPeriod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Zasady wybierania </a:t>
            </a:r>
            <a:r>
              <a:rPr dirty="0" sz="1200">
                <a:latin typeface="Times New Roman"/>
                <a:cs typeface="Times New Roman"/>
              </a:rPr>
              <a:t>i działania Rady </a:t>
            </a:r>
            <a:r>
              <a:rPr dirty="0" sz="1200" spc="-5">
                <a:latin typeface="Times New Roman"/>
                <a:cs typeface="Times New Roman"/>
              </a:rPr>
              <a:t>Samorządu Uczniowskiego określa </a:t>
            </a:r>
            <a:r>
              <a:rPr dirty="0" sz="1200">
                <a:latin typeface="Times New Roman"/>
                <a:cs typeface="Times New Roman"/>
              </a:rPr>
              <a:t>regulamin uchwalony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uczniów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głosowaniu równym, </a:t>
            </a:r>
            <a:r>
              <a:rPr dirty="0" sz="1200">
                <a:latin typeface="Times New Roman"/>
                <a:cs typeface="Times New Roman"/>
              </a:rPr>
              <a:t>tajnym i </a:t>
            </a:r>
            <a:r>
              <a:rPr dirty="0" sz="1200" spc="-5">
                <a:latin typeface="Times New Roman"/>
                <a:cs typeface="Times New Roman"/>
              </a:rPr>
              <a:t>powszechnym. </a:t>
            </a:r>
            <a:r>
              <a:rPr dirty="0" sz="1200">
                <a:latin typeface="Times New Roman"/>
                <a:cs typeface="Times New Roman"/>
              </a:rPr>
              <a:t>Regulamin ten nie może być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sprzeczny </a:t>
            </a:r>
            <a:r>
              <a:rPr dirty="0" sz="1200">
                <a:latin typeface="Times New Roman"/>
                <a:cs typeface="Times New Roman"/>
              </a:rPr>
              <a:t>ze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Statutem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238125" marR="8255" indent="-226060">
              <a:lnSpc>
                <a:spcPts val="2080"/>
              </a:lnSpc>
              <a:spcBef>
                <a:spcPts val="160"/>
              </a:spcBef>
              <a:buAutoNum type="arabicPeriod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Samorząd Uczniowski </a:t>
            </a:r>
            <a:r>
              <a:rPr dirty="0" sz="1200">
                <a:latin typeface="Times New Roman"/>
                <a:cs typeface="Times New Roman"/>
              </a:rPr>
              <a:t>może </a:t>
            </a:r>
            <a:r>
              <a:rPr dirty="0" sz="1200" spc="-5">
                <a:latin typeface="Times New Roman"/>
                <a:cs typeface="Times New Roman"/>
              </a:rPr>
              <a:t>przedstawiać </a:t>
            </a:r>
            <a:r>
              <a:rPr dirty="0" sz="1200">
                <a:latin typeface="Times New Roman"/>
                <a:cs typeface="Times New Roman"/>
              </a:rPr>
              <a:t>wnioski </a:t>
            </a:r>
            <a:r>
              <a:rPr dirty="0" sz="1200" spc="-5">
                <a:latin typeface="Times New Roman"/>
                <a:cs typeface="Times New Roman"/>
              </a:rPr>
              <a:t>wszystkim organom szkoły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10">
                <a:latin typeface="Times New Roman"/>
                <a:cs typeface="Times New Roman"/>
              </a:rPr>
              <a:t>sprawach </a:t>
            </a:r>
            <a:r>
              <a:rPr dirty="0" sz="1200" spc="-5">
                <a:latin typeface="Times New Roman"/>
                <a:cs typeface="Times New Roman"/>
              </a:rPr>
              <a:t> dotyczących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>
                <a:latin typeface="Times New Roman"/>
                <a:cs typeface="Times New Roman"/>
              </a:rPr>
              <a:t> szczególnie</a:t>
            </a:r>
            <a:r>
              <a:rPr dirty="0" sz="1200" spc="-5">
                <a:latin typeface="Times New Roman"/>
                <a:cs typeface="Times New Roman"/>
              </a:rPr>
              <a:t> dotyczących</a:t>
            </a:r>
            <a:r>
              <a:rPr dirty="0" sz="1200">
                <a:latin typeface="Times New Roman"/>
                <a:cs typeface="Times New Roman"/>
              </a:rPr>
              <a:t> praw</a:t>
            </a:r>
            <a:r>
              <a:rPr dirty="0" sz="1200" spc="-5">
                <a:latin typeface="Times New Roman"/>
                <a:cs typeface="Times New Roman"/>
              </a:rPr>
              <a:t> uczniów.</a:t>
            </a:r>
            <a:endParaRPr sz="1200">
              <a:latin typeface="Times New Roman"/>
              <a:cs typeface="Times New Roman"/>
            </a:endParaRPr>
          </a:p>
          <a:p>
            <a:pPr algn="just" marL="238125" indent="-22606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-5">
                <a:latin typeface="Times New Roman"/>
                <a:cs typeface="Times New Roman"/>
              </a:rPr>
              <a:t> Samorząd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pracy </a:t>
            </a:r>
            <a:r>
              <a:rPr dirty="0" sz="1200">
                <a:latin typeface="Times New Roman"/>
                <a:cs typeface="Times New Roman"/>
              </a:rPr>
              <a:t>nauczyciela.</a:t>
            </a:r>
            <a:endParaRPr sz="1200">
              <a:latin typeface="Times New Roman"/>
              <a:cs typeface="Times New Roman"/>
            </a:endParaRPr>
          </a:p>
          <a:p>
            <a:pPr algn="just" marL="238125" marR="7620" indent="-226060">
              <a:lnSpc>
                <a:spcPct val="143800"/>
              </a:lnSpc>
              <a:spcBef>
                <a:spcPts val="5"/>
              </a:spcBef>
              <a:buAutoNum type="arabicPeriod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Samorząd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</a:t>
            </a:r>
            <a:r>
              <a:rPr dirty="0" sz="1200">
                <a:latin typeface="Times New Roman"/>
                <a:cs typeface="Times New Roman"/>
              </a:rPr>
              <a:t> może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przedstawiać</a:t>
            </a:r>
            <a:r>
              <a:rPr dirty="0" sz="1200">
                <a:latin typeface="Times New Roman"/>
                <a:cs typeface="Times New Roman"/>
              </a:rPr>
              <a:t> Radzie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dyrektorowi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>
                <a:latin typeface="Times New Roman"/>
                <a:cs typeface="Times New Roman"/>
              </a:rPr>
              <a:t> danej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sprawach </a:t>
            </a:r>
            <a:r>
              <a:rPr dirty="0" sz="1200" spc="-5">
                <a:latin typeface="Times New Roman"/>
                <a:cs typeface="Times New Roman"/>
              </a:rPr>
              <a:t> dotyczących</a:t>
            </a:r>
            <a:r>
              <a:rPr dirty="0" sz="1200">
                <a:latin typeface="Times New Roman"/>
                <a:cs typeface="Times New Roman"/>
              </a:rPr>
              <a:t> praw</a:t>
            </a:r>
            <a:r>
              <a:rPr dirty="0" sz="1200" spc="-5">
                <a:latin typeface="Times New Roman"/>
                <a:cs typeface="Times New Roman"/>
              </a:rPr>
              <a:t> uczniów, takich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jak:</a:t>
            </a:r>
            <a:endParaRPr sz="1200">
              <a:latin typeface="Times New Roman"/>
              <a:cs typeface="Times New Roman"/>
            </a:endParaRPr>
          </a:p>
          <a:p>
            <a:pPr algn="just" lvl="1" marL="417830" marR="7620" indent="-22860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Prawo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zapoznawania się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programem </a:t>
            </a:r>
            <a:r>
              <a:rPr dirty="0" sz="1200">
                <a:latin typeface="Times New Roman"/>
                <a:cs typeface="Times New Roman"/>
              </a:rPr>
              <a:t>nauczania, z jego </a:t>
            </a:r>
            <a:r>
              <a:rPr dirty="0" sz="1200" spc="-5">
                <a:latin typeface="Times New Roman"/>
                <a:cs typeface="Times New Roman"/>
              </a:rPr>
              <a:t>treścią, </a:t>
            </a:r>
            <a:r>
              <a:rPr dirty="0" sz="1200">
                <a:latin typeface="Times New Roman"/>
                <a:cs typeface="Times New Roman"/>
              </a:rPr>
              <a:t>celem i </a:t>
            </a:r>
            <a:r>
              <a:rPr dirty="0" sz="1200" spc="-5">
                <a:latin typeface="Times New Roman"/>
                <a:cs typeface="Times New Roman"/>
              </a:rPr>
              <a:t>stawianymi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wymaganiami.</a:t>
            </a:r>
            <a:endParaRPr sz="1200">
              <a:latin typeface="Times New Roman"/>
              <a:cs typeface="Times New Roman"/>
            </a:endParaRPr>
          </a:p>
          <a:p>
            <a:pPr algn="just" lvl="1" marL="417830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Prawo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jawnej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umotywowanej</a:t>
            </a:r>
            <a:r>
              <a:rPr dirty="0" sz="1200">
                <a:latin typeface="Times New Roman"/>
                <a:cs typeface="Times New Roman"/>
              </a:rPr>
              <a:t> oceny postępów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zachowaniu.</a:t>
            </a:r>
            <a:endParaRPr sz="1200">
              <a:latin typeface="Times New Roman"/>
              <a:cs typeface="Times New Roman"/>
            </a:endParaRPr>
          </a:p>
          <a:p>
            <a:pPr algn="just" lvl="1" marL="417830" marR="8890" indent="-228600">
              <a:lnSpc>
                <a:spcPct val="143700"/>
              </a:lnSpc>
              <a:spcBef>
                <a:spcPts val="10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Prawo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życia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umożliwiające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proporcji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między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wysiłkiem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szkolnym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rozwijania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zaspokajania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zainteresowań.</a:t>
            </a:r>
            <a:endParaRPr sz="1200">
              <a:latin typeface="Times New Roman"/>
              <a:cs typeface="Times New Roman"/>
            </a:endParaRPr>
          </a:p>
          <a:p>
            <a:pPr algn="just" lvl="1" marL="417830" indent="-228600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Prawo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organizowania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działalności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kulturalnej,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oświatowej,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sportowej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rozrywkowej</a:t>
            </a:r>
            <a:endParaRPr sz="1200">
              <a:latin typeface="Times New Roman"/>
              <a:cs typeface="Times New Roman"/>
            </a:endParaRPr>
          </a:p>
          <a:p>
            <a:pPr algn="just" marL="417830" marR="6985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własnymi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potrzebami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możliwościami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organizacyjnymi,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porozumieniu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dyrektorem.</a:t>
            </a:r>
            <a:endParaRPr sz="1200">
              <a:latin typeface="Times New Roman"/>
              <a:cs typeface="Times New Roman"/>
            </a:endParaRPr>
          </a:p>
          <a:p>
            <a:pPr algn="just" lvl="1" marL="417830" marR="5715" indent="-228600">
              <a:lnSpc>
                <a:spcPct val="143300"/>
              </a:lnSpc>
              <a:spcBef>
                <a:spcPts val="15"/>
              </a:spcBef>
              <a:buAutoNum type="arabicParenR" startAt="5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Prawo wyboru </a:t>
            </a:r>
            <a:r>
              <a:rPr dirty="0" sz="1200">
                <a:latin typeface="Times New Roman"/>
                <a:cs typeface="Times New Roman"/>
              </a:rPr>
              <a:t>nauczyciela </a:t>
            </a:r>
            <a:r>
              <a:rPr dirty="0" sz="1200" spc="-5">
                <a:latin typeface="Times New Roman"/>
                <a:cs typeface="Times New Roman"/>
              </a:rPr>
              <a:t>pełniącego </a:t>
            </a:r>
            <a:r>
              <a:rPr dirty="0" sz="1200">
                <a:latin typeface="Times New Roman"/>
                <a:cs typeface="Times New Roman"/>
              </a:rPr>
              <a:t>rolę opiekuna </a:t>
            </a:r>
            <a:r>
              <a:rPr dirty="0" sz="1200" spc="-5">
                <a:latin typeface="Times New Roman"/>
                <a:cs typeface="Times New Roman"/>
              </a:rPr>
              <a:t>samorządu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 </a:t>
            </a:r>
            <a:r>
              <a:rPr dirty="0" sz="1200" spc="-5">
                <a:latin typeface="Times New Roman"/>
                <a:cs typeface="Times New Roman"/>
              </a:rPr>
              <a:t>jednocześnie </a:t>
            </a:r>
            <a:r>
              <a:rPr dirty="0" sz="1200">
                <a:latin typeface="Times New Roman"/>
                <a:cs typeface="Times New Roman"/>
              </a:rPr>
              <a:t>szkolnej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 wolontariatu).</a:t>
            </a:r>
            <a:endParaRPr sz="1200">
              <a:latin typeface="Times New Roman"/>
              <a:cs typeface="Times New Roman"/>
            </a:endParaRPr>
          </a:p>
          <a:p>
            <a:pPr algn="just" marL="192405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6.</a:t>
            </a:r>
            <a:r>
              <a:rPr dirty="0" sz="1200" spc="5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porozumieniu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</a:t>
            </a:r>
            <a:r>
              <a:rPr dirty="0" sz="1200">
                <a:latin typeface="Times New Roman"/>
                <a:cs typeface="Times New Roman"/>
              </a:rPr>
              <a:t>podejmuje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wolontariatu.</a:t>
            </a:r>
            <a:endParaRPr sz="1200">
              <a:latin typeface="Times New Roman"/>
              <a:cs typeface="Times New Roman"/>
            </a:endParaRPr>
          </a:p>
          <a:p>
            <a:pPr algn="just" marL="3166110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5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 </a:t>
            </a: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>
                <a:latin typeface="Times New Roman"/>
                <a:cs typeface="Times New Roman"/>
              </a:rPr>
              <a:t> Rodziców </a:t>
            </a:r>
            <a:r>
              <a:rPr dirty="0" sz="1200" spc="-5">
                <a:latin typeface="Times New Roman"/>
                <a:cs typeface="Times New Roman"/>
              </a:rPr>
              <a:t>stanowiąca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reprezentację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4890" cy="94894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41300" indent="-226695">
              <a:lnSpc>
                <a:spcPct val="100000"/>
              </a:lnSpc>
              <a:spcBef>
                <a:spcPts val="720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uchwala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działalności,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odrębnym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dokumentem.</a:t>
            </a:r>
            <a:endParaRPr sz="1200">
              <a:latin typeface="Times New Roman"/>
              <a:cs typeface="Times New Roman"/>
            </a:endParaRPr>
          </a:p>
          <a:p>
            <a:pPr marL="241300" indent="-226060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 spc="6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6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 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występować</a:t>
            </a:r>
            <a:r>
              <a:rPr dirty="0" sz="1200" spc="6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 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 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organów 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6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organu</a:t>
            </a:r>
            <a:endParaRPr sz="1200">
              <a:latin typeface="Times New Roman"/>
              <a:cs typeface="Times New Roman"/>
            </a:endParaRPr>
          </a:p>
          <a:p>
            <a:pPr marL="241300" marR="889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prowadzącego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organu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sprawującego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nadzór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pedagogiczny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wnioskami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opiniami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41300" indent="-226695">
              <a:lnSpc>
                <a:spcPct val="100000"/>
              </a:lnSpc>
              <a:spcBef>
                <a:spcPts val="635"/>
              </a:spcBef>
              <a:buAutoNum type="arabicPeriod" startAt="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Do kompetencji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należy:</a:t>
            </a:r>
            <a:endParaRPr sz="1200">
              <a:latin typeface="Times New Roman"/>
              <a:cs typeface="Times New Roman"/>
            </a:endParaRPr>
          </a:p>
          <a:p>
            <a:pPr lvl="1" marL="421005" marR="6350" indent="-226060">
              <a:lnSpc>
                <a:spcPct val="143300"/>
              </a:lnSpc>
              <a:buAutoNum type="arabicParenR"/>
              <a:tabLst>
                <a:tab pos="421640" algn="l"/>
                <a:tab pos="1313815" algn="l"/>
                <a:tab pos="1590675" algn="l"/>
                <a:tab pos="2603500" algn="l"/>
                <a:tab pos="2836545" algn="l"/>
                <a:tab pos="3316604" algn="l"/>
                <a:tab pos="4328795" algn="l"/>
                <a:tab pos="5100955" algn="l"/>
              </a:tabLst>
            </a:pPr>
            <a:r>
              <a:rPr dirty="0" sz="1200" spc="-5">
                <a:latin typeface="Times New Roman"/>
                <a:cs typeface="Times New Roman"/>
              </a:rPr>
              <a:t>U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lan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e	w	porozumi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niu	z	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dą	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gogic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ną	Prog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mu	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ho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wc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o-  </a:t>
            </a:r>
            <a:r>
              <a:rPr dirty="0" sz="1200" spc="-5">
                <a:latin typeface="Times New Roman"/>
                <a:cs typeface="Times New Roman"/>
              </a:rPr>
              <a:t>Profilaktycznego,</a:t>
            </a:r>
            <a:endParaRPr sz="1200">
              <a:latin typeface="Times New Roman"/>
              <a:cs typeface="Times New Roman"/>
            </a:endParaRPr>
          </a:p>
          <a:p>
            <a:pPr lvl="1" marL="421005" marR="8890" indent="-22606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Opiniowanie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programu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harmonogramu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efektywności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421005" indent="-22606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Opiniowanie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projektu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finansowego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składanego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dyrektora szkoły,</a:t>
            </a:r>
            <a:endParaRPr sz="1200">
              <a:latin typeface="Times New Roman"/>
              <a:cs typeface="Times New Roman"/>
            </a:endParaRPr>
          </a:p>
          <a:p>
            <a:pPr lvl="1" marL="421005" indent="-22606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Opiniowanie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zestawów</a:t>
            </a:r>
            <a:r>
              <a:rPr dirty="0" sz="1200" spc="5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podręczników,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materiałów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ćwiczeniowych</a:t>
            </a:r>
            <a:endParaRPr sz="1200">
              <a:latin typeface="Times New Roman"/>
              <a:cs typeface="Times New Roman"/>
            </a:endParaRPr>
          </a:p>
          <a:p>
            <a:pPr marL="421005" marR="8890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zaproponowanych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dyrektorowi,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dopuszczeniem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użytku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szkole,</a:t>
            </a:r>
            <a:endParaRPr sz="1200">
              <a:latin typeface="Times New Roman"/>
              <a:cs typeface="Times New Roman"/>
            </a:endParaRPr>
          </a:p>
          <a:p>
            <a:pPr lvl="1" marL="421005" indent="-229235">
              <a:lnSpc>
                <a:spcPct val="100000"/>
              </a:lnSpc>
              <a:spcBef>
                <a:spcPts val="635"/>
              </a:spcBef>
              <a:buAutoNum type="arabicParenR" startAt="5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Typowanie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przedstawicieli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komisji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konkursowej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stanowisko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dyrektora.</a:t>
            </a:r>
            <a:endParaRPr sz="1200">
              <a:latin typeface="Times New Roman"/>
              <a:cs typeface="Times New Roman"/>
            </a:endParaRPr>
          </a:p>
          <a:p>
            <a:pPr marL="241300" indent="-226060">
              <a:lnSpc>
                <a:spcPct val="100000"/>
              </a:lnSpc>
              <a:spcBef>
                <a:spcPts val="625"/>
              </a:spcBef>
              <a:buAutoNum type="arabicPeriod" startAt="4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wspierania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działalności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statutowej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gromadzić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fundusze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marL="241300" marR="889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dobrowolnych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źródeł.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wydatkowania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funduszy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 </a:t>
            </a:r>
            <a:r>
              <a:rPr dirty="0" sz="1200">
                <a:latin typeface="Times New Roman"/>
                <a:cs typeface="Times New Roman"/>
              </a:rPr>
              <a:t>regulamin, o którym mowa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241300" marR="9525" indent="-226060">
              <a:lnSpc>
                <a:spcPct val="143300"/>
              </a:lnSpc>
              <a:spcBef>
                <a:spcPts val="15"/>
              </a:spcBef>
              <a:buAutoNum type="arabicPeriod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dokumentację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finansową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obowiązującymi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prawa.</a:t>
            </a:r>
            <a:endParaRPr sz="1200">
              <a:latin typeface="Times New Roman"/>
              <a:cs typeface="Times New Roman"/>
            </a:endParaRPr>
          </a:p>
          <a:p>
            <a:pPr marL="316928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Organy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zobowiązane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współpracy,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wspierania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dyrektora,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tworzenia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dobrego</a:t>
            </a:r>
            <a:endParaRPr sz="1200">
              <a:latin typeface="Times New Roman"/>
              <a:cs typeface="Times New Roman"/>
            </a:endParaRPr>
          </a:p>
          <a:p>
            <a:pPr marL="241300" marR="889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klimatu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poczucia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współdziałania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partnerstwa,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utrwalania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demokratycznych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funkcjonowania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316928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pracują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przyjmując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nieingerowania</a:t>
            </a:r>
            <a:endParaRPr sz="1200">
              <a:latin typeface="Times New Roman"/>
              <a:cs typeface="Times New Roman"/>
            </a:endParaRPr>
          </a:p>
          <a:p>
            <a:pPr marL="241300" marR="8255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kompetencje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zasadę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współpracy,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współdziałają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statutu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planów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445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Organy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są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wyjaśniania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motywów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podjętych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decyzji,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ile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zwróci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algn="r" marR="567055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takim </a:t>
            </a:r>
            <a:r>
              <a:rPr dirty="0" sz="1200" spc="-5">
                <a:latin typeface="Times New Roman"/>
                <a:cs typeface="Times New Roman"/>
              </a:rPr>
              <a:t>wnioskiem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drugi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terminie</a:t>
            </a:r>
            <a:r>
              <a:rPr dirty="0" sz="1200">
                <a:latin typeface="Times New Roman"/>
                <a:cs typeface="Times New Roman"/>
              </a:rPr>
              <a:t> nie dłuższym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 14 dni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-5">
                <a:latin typeface="Times New Roman"/>
                <a:cs typeface="Times New Roman"/>
              </a:rPr>
              <a:t>podjęcia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decyzji.</a:t>
            </a:r>
            <a:endParaRPr sz="1200">
              <a:latin typeface="Times New Roman"/>
              <a:cs typeface="Times New Roman"/>
            </a:endParaRPr>
          </a:p>
          <a:p>
            <a:pPr algn="r" marL="226060" marR="615315" indent="-226060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2606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Działające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>
                <a:latin typeface="Times New Roman"/>
                <a:cs typeface="Times New Roman"/>
              </a:rPr>
              <a:t> organy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samodzielną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swobodną</a:t>
            </a:r>
            <a:r>
              <a:rPr dirty="0" sz="1200">
                <a:latin typeface="Times New Roman"/>
                <a:cs typeface="Times New Roman"/>
              </a:rPr>
              <a:t> działalność,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endParaRPr sz="1200">
              <a:latin typeface="Times New Roman"/>
              <a:cs typeface="Times New Roman"/>
            </a:endParaRPr>
          </a:p>
          <a:p>
            <a:pPr algn="just" marL="241300" marR="6985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swoich kompetencji, podejmują decyzje </a:t>
            </a:r>
            <a:r>
              <a:rPr dirty="0" sz="1200">
                <a:latin typeface="Times New Roman"/>
                <a:cs typeface="Times New Roman"/>
              </a:rPr>
              <a:t>w oparciu o </a:t>
            </a:r>
            <a:r>
              <a:rPr dirty="0" sz="1200" spc="-5">
                <a:latin typeface="Times New Roman"/>
                <a:cs typeface="Times New Roman"/>
              </a:rPr>
              <a:t>regulaminy działalności. Dbają jednak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bieżące </a:t>
            </a:r>
            <a:r>
              <a:rPr dirty="0" sz="1200">
                <a:latin typeface="Times New Roman"/>
                <a:cs typeface="Times New Roman"/>
              </a:rPr>
              <a:t>informowanie innych organów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o </a:t>
            </a:r>
            <a:r>
              <a:rPr dirty="0" sz="1200" spc="-5">
                <a:latin typeface="Times New Roman"/>
                <a:cs typeface="Times New Roman"/>
              </a:rPr>
              <a:t>planowych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podejmowanych </a:t>
            </a:r>
            <a:r>
              <a:rPr dirty="0" sz="1200">
                <a:latin typeface="Times New Roman"/>
                <a:cs typeface="Times New Roman"/>
              </a:rPr>
              <a:t>decyzjach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bezpośrednio </a:t>
            </a:r>
            <a:r>
              <a:rPr dirty="0" sz="1200">
                <a:latin typeface="Times New Roman"/>
                <a:cs typeface="Times New Roman"/>
              </a:rPr>
              <a:t>lub pośrednio </a:t>
            </a:r>
            <a:r>
              <a:rPr dirty="0" sz="1200" spc="-5">
                <a:latin typeface="Times New Roman"/>
                <a:cs typeface="Times New Roman"/>
              </a:rPr>
              <a:t>poprzez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241300" marR="10795" indent="-226060">
              <a:lnSpc>
                <a:spcPts val="2080"/>
              </a:lnSpc>
              <a:spcBef>
                <a:spcPts val="80"/>
              </a:spcBef>
              <a:buAutoNum type="arabicPeriod" startAt="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Konflikty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wynikające</a:t>
            </a:r>
            <a:r>
              <a:rPr dirty="0" sz="1200">
                <a:latin typeface="Times New Roman"/>
                <a:cs typeface="Times New Roman"/>
              </a:rPr>
              <a:t> pomiędzy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organami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rozstrzyga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>
                <a:latin typeface="Times New Roman"/>
                <a:cs typeface="Times New Roman"/>
              </a:rPr>
              <a:t> po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wysłuchaniu zainteresowanych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16712" y="566419"/>
            <a:ext cx="6144260" cy="9356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8415">
              <a:lnSpc>
                <a:spcPts val="1620"/>
              </a:lnSpc>
            </a:pPr>
            <a:r>
              <a:rPr dirty="0" sz="1600" spc="-5" b="1">
                <a:latin typeface="Times New Roman"/>
                <a:cs typeface="Times New Roman"/>
              </a:rPr>
              <a:t>IV.</a:t>
            </a:r>
            <a:r>
              <a:rPr dirty="0" sz="1600" spc="615" b="1">
                <a:latin typeface="Times New Roman"/>
                <a:cs typeface="Times New Roman"/>
              </a:rPr>
              <a:t> </a:t>
            </a:r>
            <a:r>
              <a:rPr dirty="0" sz="1600" spc="6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ORGANIZACJA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PRACY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SZKOŁY</a:t>
            </a:r>
            <a:endParaRPr sz="1200">
              <a:latin typeface="Times New Roman"/>
              <a:cs typeface="Times New Roman"/>
            </a:endParaRPr>
          </a:p>
          <a:p>
            <a:pPr algn="ctr" marL="90170">
              <a:lnSpc>
                <a:spcPct val="100000"/>
              </a:lnSpc>
              <a:spcBef>
                <a:spcPts val="113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282575" indent="-270510">
              <a:lnSpc>
                <a:spcPct val="100000"/>
              </a:lnSpc>
              <a:buAutoNum type="arabicPeriod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Organizacja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gwarantuje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celów.</a:t>
            </a:r>
            <a:endParaRPr sz="1200">
              <a:latin typeface="Times New Roman"/>
              <a:cs typeface="Times New Roman"/>
            </a:endParaRPr>
          </a:p>
          <a:p>
            <a:pPr algn="just" marL="282575" indent="-27051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Podstawową </a:t>
            </a:r>
            <a:r>
              <a:rPr dirty="0" sz="1200">
                <a:latin typeface="Times New Roman"/>
                <a:cs typeface="Times New Roman"/>
              </a:rPr>
              <a:t>jednostką </a:t>
            </a:r>
            <a:r>
              <a:rPr dirty="0" sz="1200" spc="-5">
                <a:latin typeface="Times New Roman"/>
                <a:cs typeface="Times New Roman"/>
              </a:rPr>
              <a:t>organizacyjną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 </a:t>
            </a:r>
            <a:r>
              <a:rPr dirty="0" sz="1200">
                <a:latin typeface="Times New Roman"/>
                <a:cs typeface="Times New Roman"/>
              </a:rPr>
              <a:t>oddział.</a:t>
            </a:r>
            <a:endParaRPr sz="1200">
              <a:latin typeface="Times New Roman"/>
              <a:cs typeface="Times New Roman"/>
            </a:endParaRPr>
          </a:p>
          <a:p>
            <a:pPr algn="just" lvl="1" marL="374015" marR="554990" indent="-22923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Każdy </a:t>
            </a:r>
            <a:r>
              <a:rPr dirty="0" sz="1200">
                <a:latin typeface="Times New Roman"/>
                <a:cs typeface="Times New Roman"/>
              </a:rPr>
              <a:t>oddział </a:t>
            </a:r>
            <a:r>
              <a:rPr dirty="0" sz="1200" spc="-5">
                <a:latin typeface="Times New Roman"/>
                <a:cs typeface="Times New Roman"/>
              </a:rPr>
              <a:t>powierza się szczególnej opiece wychowawczej </a:t>
            </a:r>
            <a:r>
              <a:rPr dirty="0" sz="1200">
                <a:latin typeface="Times New Roman"/>
                <a:cs typeface="Times New Roman"/>
              </a:rPr>
              <a:t>jednego z </a:t>
            </a:r>
            <a:r>
              <a:rPr dirty="0" sz="1200" spc="-5">
                <a:latin typeface="Times New Roman"/>
                <a:cs typeface="Times New Roman"/>
              </a:rPr>
              <a:t>nauczycieli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 oddziale;</a:t>
            </a:r>
            <a:endParaRPr sz="1200">
              <a:latin typeface="Times New Roman"/>
              <a:cs typeface="Times New Roman"/>
            </a:endParaRPr>
          </a:p>
          <a:p>
            <a:pPr algn="just" lvl="1" marL="374015" marR="669290" indent="-229235">
              <a:lnSpc>
                <a:spcPct val="143700"/>
              </a:lnSpc>
              <a:spcBef>
                <a:spcPts val="5"/>
              </a:spcBef>
              <a:buAutoNum type="arabicParenR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 podejmuje działania, aby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celu </a:t>
            </a:r>
            <a:r>
              <a:rPr dirty="0" sz="1200">
                <a:latin typeface="Times New Roman"/>
                <a:cs typeface="Times New Roman"/>
              </a:rPr>
              <a:t>zapewnienia </a:t>
            </a:r>
            <a:r>
              <a:rPr dirty="0" sz="1200" spc="-5">
                <a:latin typeface="Times New Roman"/>
                <a:cs typeface="Times New Roman"/>
              </a:rPr>
              <a:t>skuteczności </a:t>
            </a:r>
            <a:r>
              <a:rPr dirty="0" sz="1200">
                <a:latin typeface="Times New Roman"/>
                <a:cs typeface="Times New Roman"/>
              </a:rPr>
              <a:t>i ciągłości </a:t>
            </a:r>
            <a:r>
              <a:rPr dirty="0" sz="1200" spc="-5">
                <a:latin typeface="Times New Roman"/>
                <a:cs typeface="Times New Roman"/>
              </a:rPr>
              <a:t>pracy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wychowawczej, wychowawca prowadził powierzony oddział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ciągu całego etapu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edukacyjnego;</a:t>
            </a:r>
            <a:endParaRPr sz="1200">
              <a:latin typeface="Times New Roman"/>
              <a:cs typeface="Times New Roman"/>
            </a:endParaRPr>
          </a:p>
          <a:p>
            <a:pPr algn="just" lvl="1" marL="374015" marR="6350" indent="-229235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Decyzję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sprawie </a:t>
            </a:r>
            <a:r>
              <a:rPr dirty="0" sz="1200">
                <a:latin typeface="Times New Roman"/>
                <a:cs typeface="Times New Roman"/>
              </a:rPr>
              <a:t>obsady </a:t>
            </a:r>
            <a:r>
              <a:rPr dirty="0" sz="1200" spc="-5">
                <a:latin typeface="Times New Roman"/>
                <a:cs typeface="Times New Roman"/>
              </a:rPr>
              <a:t>stanowiska wychowawcy </a:t>
            </a:r>
            <a:r>
              <a:rPr dirty="0" sz="1200">
                <a:latin typeface="Times New Roman"/>
                <a:cs typeface="Times New Roman"/>
              </a:rPr>
              <a:t>danego </a:t>
            </a:r>
            <a:r>
              <a:rPr dirty="0" sz="1200" spc="-5">
                <a:latin typeface="Times New Roman"/>
                <a:cs typeface="Times New Roman"/>
              </a:rPr>
              <a:t>oddziału podejmuje dyrektor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algn="just" lvl="1" marL="374015" indent="-229870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-5">
                <a:latin typeface="Times New Roman"/>
                <a:cs typeface="Times New Roman"/>
              </a:rPr>
              <a:t> dokonać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zmiany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stanowisku</a:t>
            </a:r>
            <a:r>
              <a:rPr dirty="0" sz="1200">
                <a:latin typeface="Times New Roman"/>
                <a:cs typeface="Times New Roman"/>
              </a:rPr>
              <a:t> wychowawcy:</a:t>
            </a:r>
            <a:endParaRPr sz="1200">
              <a:latin typeface="Times New Roman"/>
              <a:cs typeface="Times New Roman"/>
            </a:endParaRPr>
          </a:p>
          <a:p>
            <a:pPr lvl="2" marL="560070" indent="-14541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60705" algn="l"/>
              </a:tabLst>
            </a:pP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urzędu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wskutek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długotrwałej,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wychowawcy;</a:t>
            </a:r>
            <a:endParaRPr sz="1200">
              <a:latin typeface="Times New Roman"/>
              <a:cs typeface="Times New Roman"/>
            </a:endParaRPr>
          </a:p>
          <a:p>
            <a:pPr lvl="2" marL="560070" indent="-14541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60705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przyczyn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organizacyjnych;</a:t>
            </a:r>
            <a:endParaRPr sz="1200">
              <a:latin typeface="Times New Roman"/>
              <a:cs typeface="Times New Roman"/>
            </a:endParaRPr>
          </a:p>
          <a:p>
            <a:pPr lvl="2" marL="560070" indent="-14541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60705" algn="l"/>
              </a:tabLst>
            </a:pP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wniosek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dotychczasowego </a:t>
            </a:r>
            <a:r>
              <a:rPr dirty="0" sz="1200">
                <a:latin typeface="Times New Roman"/>
                <a:cs typeface="Times New Roman"/>
              </a:rPr>
              <a:t>wychowawcy;</a:t>
            </a:r>
            <a:endParaRPr sz="1200">
              <a:latin typeface="Times New Roman"/>
              <a:cs typeface="Times New Roman"/>
            </a:endParaRPr>
          </a:p>
          <a:p>
            <a:pPr lvl="2" marL="643890" marR="6350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60705" algn="l"/>
              </a:tabLst>
            </a:pP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najmniej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2/3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danego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Uczniowskiego.</a:t>
            </a:r>
            <a:endParaRPr sz="1200">
              <a:latin typeface="Times New Roman"/>
              <a:cs typeface="Times New Roman"/>
            </a:endParaRPr>
          </a:p>
          <a:p>
            <a:pPr lvl="1" marL="374015" indent="-229870">
              <a:lnSpc>
                <a:spcPct val="100000"/>
              </a:lnSpc>
              <a:spcBef>
                <a:spcPts val="440"/>
              </a:spcBef>
              <a:buAutoNum type="arabicParenR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Wnioski,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pkt.4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lit.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wiążące.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endParaRPr sz="1200">
              <a:latin typeface="Times New Roman"/>
              <a:cs typeface="Times New Roman"/>
            </a:endParaRPr>
          </a:p>
          <a:p>
            <a:pPr marL="374015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załatwienia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wnioskodawcę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14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dni.</a:t>
            </a:r>
            <a:endParaRPr sz="1200">
              <a:latin typeface="Times New Roman"/>
              <a:cs typeface="Times New Roman"/>
            </a:endParaRPr>
          </a:p>
          <a:p>
            <a:pPr marL="282575" indent="-270510">
              <a:lnSpc>
                <a:spcPct val="100000"/>
              </a:lnSpc>
              <a:spcBef>
                <a:spcPts val="620"/>
              </a:spcBef>
              <a:buAutoNum type="arabicPeriod" startAt="3"/>
              <a:tabLst>
                <a:tab pos="282575" algn="l"/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Do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statutowych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posiada </a:t>
            </a:r>
            <a:r>
              <a:rPr dirty="0" sz="1200" spc="-5">
                <a:latin typeface="Times New Roman"/>
                <a:cs typeface="Times New Roman"/>
              </a:rPr>
              <a:t>następującą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bazę:</a:t>
            </a:r>
            <a:endParaRPr sz="1200">
              <a:latin typeface="Times New Roman"/>
              <a:cs typeface="Times New Roman"/>
            </a:endParaRPr>
          </a:p>
          <a:p>
            <a:pPr marL="560070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sale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dydaktyczne;</a:t>
            </a:r>
            <a:endParaRPr sz="1200">
              <a:latin typeface="Times New Roman"/>
              <a:cs typeface="Times New Roman"/>
            </a:endParaRPr>
          </a:p>
          <a:p>
            <a:pPr marL="56007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pracownię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komputerową;</a:t>
            </a:r>
            <a:endParaRPr sz="1200">
              <a:latin typeface="Times New Roman"/>
              <a:cs typeface="Times New Roman"/>
            </a:endParaRPr>
          </a:p>
          <a:p>
            <a:pPr marL="56007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salę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gimnastyczną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zapleczem,</a:t>
            </a:r>
            <a:endParaRPr sz="1200">
              <a:latin typeface="Times New Roman"/>
              <a:cs typeface="Times New Roman"/>
            </a:endParaRPr>
          </a:p>
          <a:p>
            <a:pPr marL="56007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60705" algn="l"/>
              </a:tabLst>
            </a:pPr>
            <a:r>
              <a:rPr dirty="0" sz="1200">
                <a:latin typeface="Times New Roman"/>
                <a:cs typeface="Times New Roman"/>
              </a:rPr>
              <a:t>boisko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sportowe,</a:t>
            </a:r>
            <a:endParaRPr sz="1200">
              <a:latin typeface="Times New Roman"/>
              <a:cs typeface="Times New Roman"/>
            </a:endParaRPr>
          </a:p>
          <a:p>
            <a:pPr marL="56007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pomieszczenie pielęgniarki;</a:t>
            </a:r>
            <a:endParaRPr sz="1200">
              <a:latin typeface="Times New Roman"/>
              <a:cs typeface="Times New Roman"/>
            </a:endParaRPr>
          </a:p>
          <a:p>
            <a:pPr marL="56007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9435" algn="l"/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świetlicę;</a:t>
            </a:r>
            <a:endParaRPr sz="1200">
              <a:latin typeface="Times New Roman"/>
              <a:cs typeface="Times New Roman"/>
            </a:endParaRPr>
          </a:p>
          <a:p>
            <a:pPr marL="56007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stołówkę</a:t>
            </a:r>
            <a:endParaRPr sz="1200">
              <a:latin typeface="Times New Roman"/>
              <a:cs typeface="Times New Roman"/>
            </a:endParaRPr>
          </a:p>
          <a:p>
            <a:pPr marL="282575" indent="-270510">
              <a:lnSpc>
                <a:spcPct val="100000"/>
              </a:lnSpc>
              <a:spcBef>
                <a:spcPts val="625"/>
              </a:spcBef>
              <a:buAutoNum type="arabicPeriod" startAt="4"/>
              <a:tabLst>
                <a:tab pos="282575" algn="l"/>
                <a:tab pos="283210" algn="l"/>
                <a:tab pos="993775" algn="l"/>
                <a:tab pos="2069464" algn="l"/>
                <a:tab pos="2299335" algn="l"/>
                <a:tab pos="3101975" algn="l"/>
                <a:tab pos="3602990" algn="l"/>
                <a:tab pos="5708015" algn="l"/>
              </a:tabLst>
            </a:pP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rminy	ro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a	i	koń</a:t>
            </a:r>
            <a:r>
              <a:rPr dirty="0" sz="1200" spc="-5">
                <a:latin typeface="Times New Roman"/>
                <a:cs typeface="Times New Roman"/>
              </a:rPr>
              <a:t>cze</a:t>
            </a:r>
            <a:r>
              <a:rPr dirty="0" sz="1200">
                <a:latin typeface="Times New Roman"/>
                <a:cs typeface="Times New Roman"/>
              </a:rPr>
              <a:t>nia	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j</a:t>
            </a:r>
            <a:r>
              <a:rPr dirty="0" sz="1200" spc="5">
                <a:latin typeface="Times New Roman"/>
                <a:cs typeface="Times New Roman"/>
              </a:rPr>
              <a:t>ę</a:t>
            </a:r>
            <a:r>
              <a:rPr dirty="0" sz="1200">
                <a:latin typeface="Times New Roman"/>
                <a:cs typeface="Times New Roman"/>
              </a:rPr>
              <a:t>ć	dyd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ktyc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5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wy</a:t>
            </a:r>
            <a:r>
              <a:rPr dirty="0" sz="1200" spc="-1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wc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h,	p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 spc="-5">
                <a:latin typeface="Times New Roman"/>
                <a:cs typeface="Times New Roman"/>
              </a:rPr>
              <a:t>rw</a:t>
            </a:r>
            <a:endParaRPr sz="1200">
              <a:latin typeface="Times New Roman"/>
              <a:cs typeface="Times New Roman"/>
            </a:endParaRPr>
          </a:p>
          <a:p>
            <a:pPr marL="282575" marR="8890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świątecznych,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ferii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zimowych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letnich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drodze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rozporządzenia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minister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 oświaty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wychowania.</a:t>
            </a:r>
            <a:endParaRPr sz="1200">
              <a:latin typeface="Times New Roman"/>
              <a:cs typeface="Times New Roman"/>
            </a:endParaRPr>
          </a:p>
          <a:p>
            <a:pPr marL="320675" indent="-308610">
              <a:lnSpc>
                <a:spcPct val="100000"/>
              </a:lnSpc>
              <a:spcBef>
                <a:spcPts val="635"/>
              </a:spcBef>
              <a:buAutoNum type="arabicPeriod" startAt="5"/>
              <a:tabLst>
                <a:tab pos="320675" algn="l"/>
                <a:tab pos="321310" algn="l"/>
              </a:tabLst>
            </a:pPr>
            <a:r>
              <a:rPr dirty="0" sz="1200">
                <a:latin typeface="Times New Roman"/>
                <a:cs typeface="Times New Roman"/>
              </a:rPr>
              <a:t>Rok </a:t>
            </a:r>
            <a:r>
              <a:rPr dirty="0" sz="1200" spc="-5">
                <a:latin typeface="Times New Roman"/>
                <a:cs typeface="Times New Roman"/>
              </a:rPr>
              <a:t>szkolny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Szkole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Mokrem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dzieli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dwa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półrocza.</a:t>
            </a:r>
            <a:endParaRPr sz="1200">
              <a:latin typeface="Times New Roman"/>
              <a:cs typeface="Times New Roman"/>
            </a:endParaRPr>
          </a:p>
          <a:p>
            <a:pPr lvl="1" marL="560070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Pierwsze półrocze </a:t>
            </a:r>
            <a:r>
              <a:rPr dirty="0" sz="1200">
                <a:latin typeface="Times New Roman"/>
                <a:cs typeface="Times New Roman"/>
              </a:rPr>
              <a:t>trwa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początku</a:t>
            </a:r>
            <a:r>
              <a:rPr dirty="0" sz="1200">
                <a:latin typeface="Times New Roman"/>
                <a:cs typeface="Times New Roman"/>
              </a:rPr>
              <a:t> roku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szkolnego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31 </a:t>
            </a:r>
            <a:r>
              <a:rPr dirty="0" sz="1200" spc="-5">
                <a:latin typeface="Times New Roman"/>
                <a:cs typeface="Times New Roman"/>
              </a:rPr>
              <a:t>stycznia;</a:t>
            </a:r>
            <a:endParaRPr sz="1200">
              <a:latin typeface="Times New Roman"/>
              <a:cs typeface="Times New Roman"/>
            </a:endParaRPr>
          </a:p>
          <a:p>
            <a:pPr lvl="1" marL="560070" marR="7620" indent="-22860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Drugie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półrocze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trwa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lutego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zakończenia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dydaktycznych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danym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roku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szkolnym.</a:t>
            </a:r>
            <a:endParaRPr sz="1200">
              <a:latin typeface="Times New Roman"/>
              <a:cs typeface="Times New Roman"/>
            </a:endParaRPr>
          </a:p>
          <a:p>
            <a:pPr marL="282575" indent="-270510">
              <a:lnSpc>
                <a:spcPct val="100000"/>
              </a:lnSpc>
              <a:spcBef>
                <a:spcPts val="635"/>
              </a:spcBef>
              <a:buAutoNum type="arabicPeriod" startAt="5"/>
              <a:tabLst>
                <a:tab pos="282575" algn="l"/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Organizacja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stałych,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dodatkowych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4812" y="438404"/>
            <a:ext cx="6106160" cy="917067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4447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latin typeface="Times New Roman"/>
                <a:cs typeface="Times New Roman"/>
              </a:rPr>
              <a:t>określona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tygodniowym</a:t>
            </a:r>
            <a:r>
              <a:rPr dirty="0" sz="1200" spc="-5">
                <a:latin typeface="Times New Roman"/>
                <a:cs typeface="Times New Roman"/>
              </a:rPr>
              <a:t> rozkładzie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marL="370840" marR="8890" indent="-270510">
              <a:lnSpc>
                <a:spcPts val="2080"/>
              </a:lnSpc>
              <a:spcBef>
                <a:spcPts val="160"/>
              </a:spcBef>
              <a:buAutoNum type="arabicPeriod" startAt="7"/>
              <a:tabLst>
                <a:tab pos="370840" algn="l"/>
                <a:tab pos="371475" algn="l"/>
              </a:tabLst>
            </a:pPr>
            <a:r>
              <a:rPr dirty="0" sz="1200" spc="-5">
                <a:latin typeface="Times New Roman"/>
                <a:cs typeface="Times New Roman"/>
              </a:rPr>
              <a:t>Podstawową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formą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prowadzone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systemie</a:t>
            </a:r>
            <a:r>
              <a:rPr dirty="0" sz="1200" spc="-5">
                <a:latin typeface="Times New Roman"/>
                <a:cs typeface="Times New Roman"/>
              </a:rPr>
              <a:t> klasowo-lekcyjnym.</a:t>
            </a:r>
            <a:endParaRPr sz="1200">
              <a:latin typeface="Times New Roman"/>
              <a:cs typeface="Times New Roman"/>
            </a:endParaRPr>
          </a:p>
          <a:p>
            <a:pPr marL="370840" indent="-270510">
              <a:lnSpc>
                <a:spcPct val="100000"/>
              </a:lnSpc>
              <a:spcBef>
                <a:spcPts val="450"/>
              </a:spcBef>
              <a:buAutoNum type="arabicPeriod" startAt="7"/>
              <a:tabLst>
                <a:tab pos="370840" algn="l"/>
                <a:tab pos="37147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dopuszcza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realizację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obowiązku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poza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nią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drodze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decyzji</a:t>
            </a:r>
            <a:endParaRPr sz="1200">
              <a:latin typeface="Times New Roman"/>
              <a:cs typeface="Times New Roman"/>
            </a:endParaRPr>
          </a:p>
          <a:p>
            <a:pPr marL="37084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dyrektora,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spełnieniu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ustawie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Oświatowe.</a:t>
            </a:r>
            <a:endParaRPr sz="1200">
              <a:latin typeface="Times New Roman"/>
              <a:cs typeface="Times New Roman"/>
            </a:endParaRPr>
          </a:p>
          <a:p>
            <a:pPr marL="370840" marR="8255" indent="-270510">
              <a:lnSpc>
                <a:spcPct val="143300"/>
              </a:lnSpc>
              <a:buAutoNum type="arabicPeriod" startAt="9"/>
              <a:tabLst>
                <a:tab pos="370840" algn="l"/>
                <a:tab pos="371475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Realizacja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wyjazdów,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wycieczek,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zielonych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szkół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odbywa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Wycieczek.</a:t>
            </a:r>
            <a:endParaRPr sz="1200">
              <a:latin typeface="Times New Roman"/>
              <a:cs typeface="Times New Roman"/>
            </a:endParaRPr>
          </a:p>
          <a:p>
            <a:pPr marL="370840" indent="-270510">
              <a:lnSpc>
                <a:spcPct val="100000"/>
              </a:lnSpc>
              <a:spcBef>
                <a:spcPts val="635"/>
              </a:spcBef>
              <a:buAutoNum type="arabicPeriod" startAt="9"/>
              <a:tabLst>
                <a:tab pos="371475" algn="l"/>
              </a:tabLst>
            </a:pPr>
            <a:r>
              <a:rPr dirty="0" sz="1200" spc="-5">
                <a:latin typeface="Times New Roman"/>
                <a:cs typeface="Times New Roman"/>
              </a:rPr>
              <a:t>uchylony</a:t>
            </a:r>
            <a:endParaRPr sz="1200">
              <a:latin typeface="Times New Roman"/>
              <a:cs typeface="Times New Roman"/>
            </a:endParaRPr>
          </a:p>
          <a:p>
            <a:pPr marL="370840" indent="-270510">
              <a:lnSpc>
                <a:spcPct val="100000"/>
              </a:lnSpc>
              <a:spcBef>
                <a:spcPts val="625"/>
              </a:spcBef>
              <a:buAutoNum type="arabicPeriod" startAt="9"/>
              <a:tabLst>
                <a:tab pos="371475" algn="l"/>
              </a:tabLst>
            </a:pPr>
            <a:r>
              <a:rPr dirty="0" sz="1200" spc="-5">
                <a:latin typeface="Times New Roman"/>
                <a:cs typeface="Times New Roman"/>
              </a:rPr>
              <a:t>uchylony</a:t>
            </a:r>
            <a:endParaRPr sz="1200">
              <a:latin typeface="Times New Roman"/>
              <a:cs typeface="Times New Roman"/>
            </a:endParaRPr>
          </a:p>
          <a:p>
            <a:pPr marL="370840" indent="-270510">
              <a:lnSpc>
                <a:spcPct val="100000"/>
              </a:lnSpc>
              <a:spcBef>
                <a:spcPts val="635"/>
              </a:spcBef>
              <a:buAutoNum type="arabicPeriod" startAt="9"/>
              <a:tabLst>
                <a:tab pos="371475" algn="l"/>
              </a:tabLst>
            </a:pPr>
            <a:r>
              <a:rPr dirty="0" sz="1200" spc="-5">
                <a:latin typeface="Times New Roman"/>
                <a:cs typeface="Times New Roman"/>
              </a:rPr>
              <a:t>uchylony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313563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16a</a:t>
            </a:r>
            <a:endParaRPr sz="1200">
              <a:latin typeface="Times New Roman"/>
              <a:cs typeface="Times New Roman"/>
            </a:endParaRPr>
          </a:p>
          <a:p>
            <a:pPr marL="192405" marR="268605" indent="-180340">
              <a:lnSpc>
                <a:spcPct val="144200"/>
              </a:lnSpc>
              <a:spcBef>
                <a:spcPts val="1030"/>
              </a:spcBef>
              <a:buAutoNum type="arabicPeriod"/>
              <a:tabLst>
                <a:tab pos="203200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wykorzystaniem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technik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odległość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zawieszenia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 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art.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125a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ustawy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oświatowe.</a:t>
            </a:r>
            <a:endParaRPr sz="1200">
              <a:latin typeface="Times New Roman"/>
              <a:cs typeface="Times New Roman"/>
            </a:endParaRPr>
          </a:p>
          <a:p>
            <a:pPr marL="154305" indent="-14224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1847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technik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odległość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odbywa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marL="154305" marR="508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bezpiecznych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warunkach,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gwarantujących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bezpieczną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komunikację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uczniami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ochronę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danych osobowych,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odrębnymi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przepisami.</a:t>
            </a:r>
            <a:endParaRPr sz="1200">
              <a:latin typeface="Times New Roman"/>
              <a:cs typeface="Times New Roman"/>
            </a:endParaRPr>
          </a:p>
          <a:p>
            <a:pPr algn="just" marL="154305" marR="5080" indent="-142240">
              <a:lnSpc>
                <a:spcPct val="143700"/>
              </a:lnSpc>
              <a:spcBef>
                <a:spcPts val="5"/>
              </a:spcBef>
              <a:buFont typeface="Times New Roman"/>
              <a:buAutoNum type="arabicPeriod" startAt="3"/>
              <a:tabLst>
                <a:tab pos="194310" algn="l"/>
              </a:tabLst>
            </a:pPr>
            <a:r>
              <a:rPr dirty="0"/>
              <a:t>	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okresie zawieszenia zajęć,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których </a:t>
            </a:r>
            <a:r>
              <a:rPr dirty="0" sz="1200">
                <a:latin typeface="Times New Roman"/>
                <a:cs typeface="Times New Roman"/>
              </a:rPr>
              <a:t>mowa w ust. 1, </a:t>
            </a:r>
            <a:r>
              <a:rPr dirty="0" sz="1200" spc="-5">
                <a:latin typeface="Times New Roman"/>
                <a:cs typeface="Times New Roman"/>
              </a:rPr>
              <a:t>zajęcia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 są realizowane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 </a:t>
            </a:r>
            <a:r>
              <a:rPr dirty="0" sz="1200">
                <a:latin typeface="Times New Roman"/>
                <a:cs typeface="Times New Roman"/>
              </a:rPr>
              <a:t>narzędzi </a:t>
            </a:r>
            <a:r>
              <a:rPr dirty="0" sz="1200" spc="-5">
                <a:latin typeface="Times New Roman"/>
                <a:cs typeface="Times New Roman"/>
              </a:rPr>
              <a:t>informatycznych udostępnianych przez </a:t>
            </a:r>
            <a:r>
              <a:rPr dirty="0" sz="1200">
                <a:latin typeface="Times New Roman"/>
                <a:cs typeface="Times New Roman"/>
              </a:rPr>
              <a:t>ministra </a:t>
            </a:r>
            <a:r>
              <a:rPr dirty="0" sz="1200" spc="-5">
                <a:latin typeface="Times New Roman"/>
                <a:cs typeface="Times New Roman"/>
              </a:rPr>
              <a:t>właściwego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spraw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wychowania,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których </a:t>
            </a:r>
            <a:r>
              <a:rPr dirty="0" sz="1200">
                <a:latin typeface="Times New Roman"/>
                <a:cs typeface="Times New Roman"/>
              </a:rPr>
              <a:t>mowa w </a:t>
            </a:r>
            <a:r>
              <a:rPr dirty="0" sz="1200" spc="-5">
                <a:latin typeface="Times New Roman"/>
                <a:cs typeface="Times New Roman"/>
              </a:rPr>
              <a:t>art. </a:t>
            </a:r>
            <a:r>
              <a:rPr dirty="0" sz="1200">
                <a:latin typeface="Times New Roman"/>
                <a:cs typeface="Times New Roman"/>
              </a:rPr>
              <a:t>44a ust. 1 </a:t>
            </a:r>
            <a:r>
              <a:rPr dirty="0" sz="1200" spc="-5">
                <a:latin typeface="Times New Roman"/>
                <a:cs typeface="Times New Roman"/>
              </a:rPr>
              <a:t>ustawy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10">
                <a:latin typeface="Times New Roman"/>
                <a:cs typeface="Times New Roman"/>
              </a:rPr>
              <a:t>Prawo </a:t>
            </a:r>
            <a:r>
              <a:rPr dirty="0" sz="1200" spc="-5">
                <a:latin typeface="Times New Roman"/>
                <a:cs typeface="Times New Roman"/>
              </a:rPr>
              <a:t>oświatowe </a:t>
            </a:r>
            <a:r>
              <a:rPr dirty="0" sz="1200">
                <a:latin typeface="Times New Roman"/>
                <a:cs typeface="Times New Roman"/>
              </a:rPr>
              <a:t>(lub 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>
                <a:latin typeface="Times New Roman"/>
                <a:cs typeface="Times New Roman"/>
              </a:rPr>
              <a:t> środków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komunikacji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zapewniających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wymianę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między nauczycielem, </a:t>
            </a:r>
            <a:r>
              <a:rPr dirty="0" sz="1200">
                <a:latin typeface="Times New Roman"/>
                <a:cs typeface="Times New Roman"/>
              </a:rPr>
              <a:t>uczniem i </a:t>
            </a:r>
            <a:r>
              <a:rPr dirty="0" sz="1200" spc="-5">
                <a:latin typeface="Times New Roman"/>
                <a:cs typeface="Times New Roman"/>
              </a:rPr>
              <a:t>rodzicem, </a:t>
            </a:r>
            <a:r>
              <a:rPr dirty="0" sz="1200">
                <a:latin typeface="Times New Roman"/>
                <a:cs typeface="Times New Roman"/>
              </a:rPr>
              <a:t>lub przez </a:t>
            </a:r>
            <a:r>
              <a:rPr dirty="0" sz="1200" spc="-5">
                <a:latin typeface="Times New Roman"/>
                <a:cs typeface="Times New Roman"/>
              </a:rPr>
              <a:t>podejmowanie </a:t>
            </a:r>
            <a:r>
              <a:rPr dirty="0" sz="1200">
                <a:latin typeface="Times New Roman"/>
                <a:cs typeface="Times New Roman"/>
              </a:rPr>
              <a:t>przez ucznia </a:t>
            </a:r>
            <a:r>
              <a:rPr dirty="0" sz="1200" spc="-5">
                <a:latin typeface="Times New Roman"/>
                <a:cs typeface="Times New Roman"/>
              </a:rPr>
              <a:t>aktywności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 przez </a:t>
            </a:r>
            <a:r>
              <a:rPr dirty="0" sz="1200">
                <a:latin typeface="Times New Roman"/>
                <a:cs typeface="Times New Roman"/>
              </a:rPr>
              <a:t>nauczyciela </a:t>
            </a:r>
            <a:r>
              <a:rPr dirty="0" sz="1200" spc="-5">
                <a:latin typeface="Times New Roman"/>
                <a:cs typeface="Times New Roman"/>
              </a:rPr>
              <a:t>potwierdzających zapoznanie się </a:t>
            </a:r>
            <a:r>
              <a:rPr dirty="0" sz="1200">
                <a:latin typeface="Times New Roman"/>
                <a:cs typeface="Times New Roman"/>
              </a:rPr>
              <a:t>ze </a:t>
            </a:r>
            <a:r>
              <a:rPr dirty="0" sz="1200" spc="-5">
                <a:latin typeface="Times New Roman"/>
                <a:cs typeface="Times New Roman"/>
              </a:rPr>
              <a:t>wskazanym materiałem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działań,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sposób</a:t>
            </a:r>
            <a:r>
              <a:rPr dirty="0" sz="1200">
                <a:latin typeface="Times New Roman"/>
                <a:cs typeface="Times New Roman"/>
              </a:rPr>
              <a:t> niż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powyżej,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umożliwiający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kontynuowanie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wychowania).</a:t>
            </a:r>
            <a:endParaRPr sz="1200">
              <a:latin typeface="Times New Roman"/>
              <a:cs typeface="Times New Roman"/>
            </a:endParaRPr>
          </a:p>
          <a:p>
            <a:pPr algn="just" marL="154305" marR="475615" indent="-142240">
              <a:lnSpc>
                <a:spcPts val="2080"/>
              </a:lnSpc>
              <a:spcBef>
                <a:spcPts val="160"/>
              </a:spcBef>
              <a:buAutoNum type="arabicPeriod" startAt="3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trakcie </a:t>
            </a:r>
            <a:r>
              <a:rPr dirty="0" sz="1200">
                <a:latin typeface="Times New Roman"/>
                <a:cs typeface="Times New Roman"/>
              </a:rPr>
              <a:t>prowadzenia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wykorzystaniem metod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technik kształcenia </a:t>
            </a:r>
            <a:r>
              <a:rPr dirty="0" sz="1200">
                <a:latin typeface="Times New Roman"/>
                <a:cs typeface="Times New Roman"/>
              </a:rPr>
              <a:t>na odległość,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stosowane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 następujące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metody:</a:t>
            </a:r>
            <a:endParaRPr sz="1200">
              <a:latin typeface="Times New Roman"/>
              <a:cs typeface="Times New Roman"/>
            </a:endParaRPr>
          </a:p>
          <a:p>
            <a:pPr algn="just" lvl="1" marL="419734" indent="-17589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420370" algn="l"/>
              </a:tabLst>
            </a:pPr>
            <a:r>
              <a:rPr dirty="0" sz="1200" spc="-5">
                <a:latin typeface="Times New Roman"/>
                <a:cs typeface="Times New Roman"/>
              </a:rPr>
              <a:t>synchroniczna,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polegająca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jednym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endParaRPr sz="1200">
              <a:latin typeface="Times New Roman"/>
              <a:cs typeface="Times New Roman"/>
            </a:endParaRPr>
          </a:p>
          <a:p>
            <a:pPr marL="33591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w postaci wideolekcji, </a:t>
            </a:r>
            <a:r>
              <a:rPr dirty="0" sz="1200">
                <a:latin typeface="Times New Roman"/>
                <a:cs typeface="Times New Roman"/>
              </a:rPr>
              <a:t>wideochatu;</a:t>
            </a:r>
            <a:endParaRPr sz="1200">
              <a:latin typeface="Times New Roman"/>
              <a:cs typeface="Times New Roman"/>
            </a:endParaRPr>
          </a:p>
          <a:p>
            <a:pPr lvl="1" marL="335915" indent="-91440">
              <a:lnSpc>
                <a:spcPct val="100000"/>
              </a:lnSpc>
              <a:spcBef>
                <a:spcPts val="625"/>
              </a:spcBef>
              <a:buAutoNum type="arabicParenR" startAt="2"/>
              <a:tabLst>
                <a:tab pos="412750" algn="l"/>
              </a:tabLst>
            </a:pPr>
            <a:r>
              <a:rPr dirty="0" sz="1200" spc="-5">
                <a:latin typeface="Times New Roman"/>
                <a:cs typeface="Times New Roman"/>
              </a:rPr>
              <a:t>asynchroniczna,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polegająca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różnym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endParaRPr sz="1200">
              <a:latin typeface="Times New Roman"/>
              <a:cs typeface="Times New Roman"/>
            </a:endParaRPr>
          </a:p>
          <a:p>
            <a:pPr marL="335915" marR="5080">
              <a:lnSpc>
                <a:spcPct val="143300"/>
              </a:lnSpc>
              <a:spcBef>
                <a:spcPts val="15"/>
              </a:spcBef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postaci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nagrań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lekcji,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przesyłania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linków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do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materiałów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edukacyjnych,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dokumentów,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filmów </a:t>
            </a:r>
            <a:r>
              <a:rPr dirty="0" sz="1200">
                <a:latin typeface="Times New Roman"/>
                <a:cs typeface="Times New Roman"/>
              </a:rPr>
              <a:t>dla </a:t>
            </a:r>
            <a:r>
              <a:rPr dirty="0" sz="1200" spc="-5">
                <a:latin typeface="Times New Roman"/>
                <a:cs typeface="Times New Roman"/>
              </a:rPr>
              <a:t>uczniów,</a:t>
            </a:r>
            <a:r>
              <a:rPr dirty="0" sz="1200">
                <a:latin typeface="Times New Roman"/>
                <a:cs typeface="Times New Roman"/>
              </a:rPr>
              <a:t> praca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chmurze;</a:t>
            </a:r>
            <a:endParaRPr sz="1200">
              <a:latin typeface="Times New Roman"/>
              <a:cs typeface="Times New Roman"/>
            </a:endParaRPr>
          </a:p>
          <a:p>
            <a:pPr algn="just" lvl="1" marL="335915" marR="5080" indent="-91440">
              <a:lnSpc>
                <a:spcPct val="143700"/>
              </a:lnSpc>
              <a:spcBef>
                <a:spcPts val="5"/>
              </a:spcBef>
              <a:buAutoNum type="arabicParenR" startAt="3"/>
              <a:tabLst>
                <a:tab pos="429259" algn="l"/>
              </a:tabLst>
            </a:pPr>
            <a:r>
              <a:rPr dirty="0" sz="1200" spc="-5">
                <a:latin typeface="Times New Roman"/>
                <a:cs typeface="Times New Roman"/>
              </a:rPr>
              <a:t>łączenia pracy równoległej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pracą rozłożoną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czasie,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szczególności poprzez wspólne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wykonanie</a:t>
            </a:r>
            <a:r>
              <a:rPr dirty="0" sz="1200">
                <a:latin typeface="Times New Roman"/>
                <a:cs typeface="Times New Roman"/>
              </a:rPr>
              <a:t> mini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projektu,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poszukiwanie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rozwiązywania</a:t>
            </a:r>
            <a:r>
              <a:rPr dirty="0" sz="1200">
                <a:latin typeface="Times New Roman"/>
                <a:cs typeface="Times New Roman"/>
              </a:rPr>
              <a:t> problemu,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następnie przygotowanie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prezentacji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efektów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wspólnej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4812" y="438404"/>
            <a:ext cx="6109335" cy="9489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5915" marR="7620" indent="-91440">
              <a:lnSpc>
                <a:spcPct val="1437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4)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konsultacji,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§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rozporządzenia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Ministra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Nauki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2.09.2022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r. 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sprawie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organizowania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technik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odległość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(Dz.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U.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poz.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1903),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podczas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dostępny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on-line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algn="just" marL="244475" marR="8255" indent="-232410">
              <a:lnSpc>
                <a:spcPct val="143600"/>
              </a:lnSpc>
              <a:spcBef>
                <a:spcPts val="5"/>
              </a:spcBef>
              <a:buAutoNum type="arabicPeriod" startAt="5"/>
              <a:tabLst>
                <a:tab pos="236854" algn="l"/>
              </a:tabLst>
            </a:pPr>
            <a:r>
              <a:rPr dirty="0" sz="1200" spc="-5">
                <a:latin typeface="Times New Roman"/>
                <a:cs typeface="Times New Roman"/>
              </a:rPr>
              <a:t>Przygotowanie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nauczyciela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>
                <a:latin typeface="Times New Roman"/>
                <a:cs typeface="Times New Roman"/>
              </a:rPr>
              <a:t> nauczania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zrealizowania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oddziałach, </a:t>
            </a:r>
            <a:r>
              <a:rPr dirty="0" sz="1200">
                <a:latin typeface="Times New Roman"/>
                <a:cs typeface="Times New Roman"/>
              </a:rPr>
              <a:t>z uwzględnieniem metod i </a:t>
            </a:r>
            <a:r>
              <a:rPr dirty="0" sz="1200" spc="-5">
                <a:latin typeface="Times New Roman"/>
                <a:cs typeface="Times New Roman"/>
              </a:rPr>
              <a:t>technik </a:t>
            </a:r>
            <a:r>
              <a:rPr dirty="0" sz="1200">
                <a:latin typeface="Times New Roman"/>
                <a:cs typeface="Times New Roman"/>
              </a:rPr>
              <a:t>kształcenia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odległość, </a:t>
            </a:r>
            <a:r>
              <a:rPr dirty="0" sz="1200">
                <a:latin typeface="Times New Roman"/>
                <a:cs typeface="Times New Roman"/>
              </a:rPr>
              <a:t>o których mowa w ust.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uwzględnia łączenie przemienne kształcenia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użyciem </a:t>
            </a:r>
            <a:r>
              <a:rPr dirty="0" sz="1200">
                <a:latin typeface="Times New Roman"/>
                <a:cs typeface="Times New Roman"/>
              </a:rPr>
              <a:t>monitorów </a:t>
            </a:r>
            <a:r>
              <a:rPr dirty="0" sz="1200" spc="-5">
                <a:latin typeface="Times New Roman"/>
                <a:cs typeface="Times New Roman"/>
              </a:rPr>
              <a:t>ekranowych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bez </a:t>
            </a:r>
            <a:r>
              <a:rPr dirty="0" sz="1200">
                <a:latin typeface="Times New Roman"/>
                <a:cs typeface="Times New Roman"/>
              </a:rPr>
              <a:t>ich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użycia.</a:t>
            </a:r>
            <a:endParaRPr sz="1200">
              <a:latin typeface="Times New Roman"/>
              <a:cs typeface="Times New Roman"/>
            </a:endParaRPr>
          </a:p>
          <a:p>
            <a:pPr algn="just" marL="207645" indent="-207645">
              <a:lnSpc>
                <a:spcPct val="100000"/>
              </a:lnSpc>
              <a:spcBef>
                <a:spcPts val="625"/>
              </a:spcBef>
              <a:buAutoNum type="arabicPeriod" startAt="5"/>
              <a:tabLst>
                <a:tab pos="20764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trakcie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prowadzenia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technik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odległość</a:t>
            </a:r>
            <a:endParaRPr sz="1200">
              <a:latin typeface="Times New Roman"/>
              <a:cs typeface="Times New Roman"/>
            </a:endParaRPr>
          </a:p>
          <a:p>
            <a:pPr algn="just" marL="244475" marR="6985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wykorzystywana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jednolita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całej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technologia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(Zintegrowana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Platforma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Edukacyjna/Google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Classroom/Teams/Zoom).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Użycie</a:t>
            </a:r>
            <a:r>
              <a:rPr dirty="0" sz="1200">
                <a:latin typeface="Times New Roman"/>
                <a:cs typeface="Times New Roman"/>
              </a:rPr>
              <a:t> 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narzędzi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nastąpić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wyłącznie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uzasadnionych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>
                <a:latin typeface="Times New Roman"/>
                <a:cs typeface="Times New Roman"/>
              </a:rPr>
              <a:t> podstawie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pisemnej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dyrektora.</a:t>
            </a:r>
            <a:endParaRPr sz="1200">
              <a:latin typeface="Times New Roman"/>
              <a:cs typeface="Times New Roman"/>
            </a:endParaRPr>
          </a:p>
          <a:p>
            <a:pPr algn="just" marL="165100" indent="-152400">
              <a:lnSpc>
                <a:spcPct val="100000"/>
              </a:lnSpc>
              <a:spcBef>
                <a:spcPts val="630"/>
              </a:spcBef>
              <a:buAutoNum type="arabicPeriod" startAt="7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Korzystanie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technologii, o </a:t>
            </a:r>
            <a:r>
              <a:rPr dirty="0" sz="1200" spc="-5">
                <a:latin typeface="Times New Roman"/>
                <a:cs typeface="Times New Roman"/>
              </a:rPr>
              <a:t>której</a:t>
            </a:r>
            <a:r>
              <a:rPr dirty="0" sz="1200">
                <a:latin typeface="Times New Roman"/>
                <a:cs typeface="Times New Roman"/>
              </a:rPr>
              <a:t> mowa</a:t>
            </a:r>
            <a:r>
              <a:rPr dirty="0" sz="1200" spc="-5">
                <a:latin typeface="Times New Roman"/>
                <a:cs typeface="Times New Roman"/>
              </a:rPr>
              <a:t> w</a:t>
            </a:r>
            <a:r>
              <a:rPr dirty="0" sz="1200">
                <a:latin typeface="Times New Roman"/>
                <a:cs typeface="Times New Roman"/>
              </a:rPr>
              <a:t> pkt. 18 jest </a:t>
            </a:r>
            <a:r>
              <a:rPr dirty="0" sz="1200" spc="-5">
                <a:latin typeface="Times New Roman"/>
                <a:cs typeface="Times New Roman"/>
              </a:rPr>
              <a:t>bezpłatne.</a:t>
            </a:r>
            <a:endParaRPr sz="1200">
              <a:latin typeface="Times New Roman"/>
              <a:cs typeface="Times New Roman"/>
            </a:endParaRPr>
          </a:p>
          <a:p>
            <a:pPr algn="just" marL="168275" marR="6985" indent="-168275">
              <a:lnSpc>
                <a:spcPct val="143600"/>
              </a:lnSpc>
              <a:spcBef>
                <a:spcPts val="5"/>
              </a:spcBef>
              <a:buAutoNum type="arabicPeriod" startAt="7"/>
              <a:tabLst>
                <a:tab pos="16827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Uczniowi szkoły korzystającemu </a:t>
            </a:r>
            <a:r>
              <a:rPr dirty="0" sz="1200">
                <a:latin typeface="Times New Roman"/>
                <a:cs typeface="Times New Roman"/>
              </a:rPr>
              <a:t>z technologii, o </a:t>
            </a:r>
            <a:r>
              <a:rPr dirty="0" sz="1200" spc="-5">
                <a:latin typeface="Times New Roman"/>
                <a:cs typeface="Times New Roman"/>
              </a:rPr>
              <a:t>której </a:t>
            </a:r>
            <a:r>
              <a:rPr dirty="0" sz="1200">
                <a:latin typeface="Times New Roman"/>
                <a:cs typeface="Times New Roman"/>
              </a:rPr>
              <a:t>mowa w pkt. 18 </a:t>
            </a:r>
            <a:r>
              <a:rPr dirty="0" sz="1200" spc="-5">
                <a:latin typeface="Times New Roman"/>
                <a:cs typeface="Times New Roman"/>
              </a:rPr>
              <a:t>tworzy się adres poczty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elektronicznej, </a:t>
            </a:r>
            <a:r>
              <a:rPr dirty="0" sz="1200">
                <a:latin typeface="Times New Roman"/>
                <a:cs typeface="Times New Roman"/>
              </a:rPr>
              <a:t>indywidualne konto </a:t>
            </a:r>
            <a:r>
              <a:rPr dirty="0" sz="1200" spc="-5">
                <a:latin typeface="Times New Roman"/>
                <a:cs typeface="Times New Roman"/>
              </a:rPr>
              <a:t>oraz </a:t>
            </a:r>
            <a:r>
              <a:rPr dirty="0" sz="1200">
                <a:latin typeface="Times New Roman"/>
                <a:cs typeface="Times New Roman"/>
              </a:rPr>
              <a:t>umożliwia </a:t>
            </a:r>
            <a:r>
              <a:rPr dirty="0" sz="1200" spc="-5">
                <a:latin typeface="Times New Roman"/>
                <a:cs typeface="Times New Roman"/>
              </a:rPr>
              <a:t>dostęp za </a:t>
            </a:r>
            <a:r>
              <a:rPr dirty="0" sz="1200">
                <a:latin typeface="Times New Roman"/>
                <a:cs typeface="Times New Roman"/>
              </a:rPr>
              <a:t>pomocą </a:t>
            </a:r>
            <a:r>
              <a:rPr dirty="0" sz="1200" spc="-5">
                <a:latin typeface="Times New Roman"/>
                <a:cs typeface="Times New Roman"/>
              </a:rPr>
              <a:t>indywidualnego </a:t>
            </a:r>
            <a:r>
              <a:rPr dirty="0" sz="1200">
                <a:latin typeface="Times New Roman"/>
                <a:cs typeface="Times New Roman"/>
              </a:rPr>
              <a:t>loginu 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hasła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dostępu.</a:t>
            </a:r>
            <a:r>
              <a:rPr dirty="0" sz="1200">
                <a:latin typeface="Times New Roman"/>
                <a:cs typeface="Times New Roman"/>
              </a:rPr>
              <a:t> Szczegółowe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>
                <a:latin typeface="Times New Roman"/>
                <a:cs typeface="Times New Roman"/>
              </a:rPr>
              <a:t> techniczne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korzystania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technologii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warunki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zapewniające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użytkowników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drodze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zarządzenia.</a:t>
            </a:r>
            <a:endParaRPr sz="1200">
              <a:latin typeface="Times New Roman"/>
              <a:cs typeface="Times New Roman"/>
            </a:endParaRPr>
          </a:p>
          <a:p>
            <a:pPr algn="just" marL="179070" marR="9525" indent="-179070">
              <a:lnSpc>
                <a:spcPct val="143300"/>
              </a:lnSpc>
              <a:spcBef>
                <a:spcPts val="15"/>
              </a:spcBef>
              <a:buAutoNum type="arabicPeriod" startAt="7"/>
              <a:tabLst>
                <a:tab pos="179070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zajęciach </a:t>
            </a:r>
            <a:r>
              <a:rPr dirty="0" sz="1200">
                <a:latin typeface="Times New Roman"/>
                <a:cs typeface="Times New Roman"/>
              </a:rPr>
              <a:t>mogą brać udział </a:t>
            </a:r>
            <a:r>
              <a:rPr dirty="0" sz="1200" spc="-5">
                <a:latin typeface="Times New Roman"/>
                <a:cs typeface="Times New Roman"/>
              </a:rPr>
              <a:t>wyłącznie </a:t>
            </a:r>
            <a:r>
              <a:rPr dirty="0" sz="1200">
                <a:latin typeface="Times New Roman"/>
                <a:cs typeface="Times New Roman"/>
              </a:rPr>
              <a:t>uczniowie </a:t>
            </a:r>
            <a:r>
              <a:rPr dirty="0" sz="1200" spc="-5">
                <a:latin typeface="Times New Roman"/>
                <a:cs typeface="Times New Roman"/>
              </a:rPr>
              <a:t>szkoły uczęszczający </a:t>
            </a:r>
            <a:r>
              <a:rPr dirty="0" sz="1200">
                <a:latin typeface="Times New Roman"/>
                <a:cs typeface="Times New Roman"/>
              </a:rPr>
              <a:t>do danej klasy, a za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zgodą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zajęciach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 </a:t>
            </a:r>
            <a:r>
              <a:rPr dirty="0" sz="1200" spc="-5">
                <a:latin typeface="Times New Roman"/>
                <a:cs typeface="Times New Roman"/>
              </a:rPr>
              <a:t>brać </a:t>
            </a:r>
            <a:r>
              <a:rPr dirty="0" sz="1200">
                <a:latin typeface="Times New Roman"/>
                <a:cs typeface="Times New Roman"/>
              </a:rPr>
              <a:t>udział </a:t>
            </a:r>
            <a:r>
              <a:rPr dirty="0" sz="1200" spc="-5">
                <a:latin typeface="Times New Roman"/>
                <a:cs typeface="Times New Roman"/>
              </a:rPr>
              <a:t>zaproszeni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goście.</a:t>
            </a:r>
            <a:endParaRPr sz="1200">
              <a:latin typeface="Times New Roman"/>
              <a:cs typeface="Times New Roman"/>
            </a:endParaRPr>
          </a:p>
          <a:p>
            <a:pPr marL="244475" marR="480059" indent="-232410">
              <a:lnSpc>
                <a:spcPct val="143800"/>
              </a:lnSpc>
              <a:spcBef>
                <a:spcPts val="5"/>
              </a:spcBef>
              <a:buAutoNum type="arabicPeriod" startAt="7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Obecność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weryfikowana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poprzez: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użycie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mikrofonu/podniesienie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ręki/włączenie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kamerki/prośbę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potwierdzenie</a:t>
            </a:r>
            <a:r>
              <a:rPr dirty="0" sz="1200">
                <a:latin typeface="Times New Roman"/>
                <a:cs typeface="Times New Roman"/>
              </a:rPr>
              <a:t> przez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uczestnictwa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czacie.</a:t>
            </a:r>
            <a:endParaRPr sz="1200">
              <a:latin typeface="Times New Roman"/>
              <a:cs typeface="Times New Roman"/>
            </a:endParaRPr>
          </a:p>
          <a:p>
            <a:pPr marL="256540" indent="-244475">
              <a:lnSpc>
                <a:spcPct val="100000"/>
              </a:lnSpc>
              <a:spcBef>
                <a:spcPts val="625"/>
              </a:spcBef>
              <a:buAutoNum type="arabicPeriod" startAt="7"/>
              <a:tabLst>
                <a:tab pos="257175" algn="l"/>
              </a:tabLst>
            </a:pP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organizowane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technik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odległość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endParaRPr sz="1200">
              <a:latin typeface="Times New Roman"/>
              <a:cs typeface="Times New Roman"/>
            </a:endParaRPr>
          </a:p>
          <a:p>
            <a:pPr marL="244475" marR="5715">
              <a:lnSpc>
                <a:spcPct val="143700"/>
              </a:lnSpc>
              <a:spcBef>
                <a:spcPts val="5"/>
              </a:spcBef>
              <a:tabLst>
                <a:tab pos="521334" algn="l"/>
                <a:tab pos="841375" algn="l"/>
                <a:tab pos="1333500" algn="l"/>
                <a:tab pos="1534160" algn="l"/>
                <a:tab pos="1778000" algn="l"/>
                <a:tab pos="2553335" algn="l"/>
                <a:tab pos="3101975" algn="l"/>
                <a:tab pos="3548379" algn="l"/>
                <a:tab pos="4568825" algn="l"/>
                <a:tab pos="5219065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tygodniowego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wymiaru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dydaktycznych,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opiekuńczych,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prowadzonych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bezpośrednio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uczniami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albo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	ich	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,	a	w	pr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dku	god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in	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 spc="-5">
                <a:latin typeface="Times New Roman"/>
                <a:cs typeface="Times New Roman"/>
              </a:rPr>
              <a:t>ę</a:t>
            </a:r>
            <a:r>
              <a:rPr dirty="0" sz="1200">
                <a:latin typeface="Times New Roman"/>
                <a:cs typeface="Times New Roman"/>
              </a:rPr>
              <a:t>ć	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li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	po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że</a:t>
            </a:r>
            <a:r>
              <a:rPr dirty="0" sz="1200">
                <a:latin typeface="Times New Roman"/>
                <a:cs typeface="Times New Roman"/>
              </a:rPr>
              <a:t>j	tygodniow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go  </a:t>
            </a:r>
            <a:r>
              <a:rPr dirty="0" sz="1200" spc="-5">
                <a:latin typeface="Times New Roman"/>
                <a:cs typeface="Times New Roman"/>
              </a:rPr>
              <a:t>obowiązkowego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wymiaru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dydaktycznych,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opiekuńczych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godzin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ponadwymiarowych,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art.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35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ustawy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Karta Nauczyciela.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 startAt="1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obowiązany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do:</a:t>
            </a:r>
            <a:endParaRPr sz="1200">
              <a:latin typeface="Times New Roman"/>
              <a:cs typeface="Times New Roman"/>
            </a:endParaRPr>
          </a:p>
          <a:p>
            <a:pPr algn="just" lvl="1" marL="335915" marR="5080" indent="-91440">
              <a:lnSpc>
                <a:spcPct val="143700"/>
              </a:lnSpc>
              <a:spcBef>
                <a:spcPts val="5"/>
              </a:spcBef>
              <a:buAutoNum type="alphaLcParenR"/>
              <a:tabLst>
                <a:tab pos="424815" algn="l"/>
              </a:tabLst>
            </a:pPr>
            <a:r>
              <a:rPr dirty="0" sz="1200" spc="-5">
                <a:latin typeface="Times New Roman"/>
                <a:cs typeface="Times New Roman"/>
              </a:rPr>
              <a:t>uwzględnienia </a:t>
            </a:r>
            <a:r>
              <a:rPr dirty="0" sz="1200">
                <a:latin typeface="Times New Roman"/>
                <a:cs typeface="Times New Roman"/>
              </a:rPr>
              <a:t>tygodniowego </a:t>
            </a:r>
            <a:r>
              <a:rPr dirty="0" sz="1200" spc="-5">
                <a:latin typeface="Times New Roman"/>
                <a:cs typeface="Times New Roman"/>
              </a:rPr>
              <a:t>zakresu treści </a:t>
            </a:r>
            <a:r>
              <a:rPr dirty="0" sz="1200">
                <a:latin typeface="Times New Roman"/>
                <a:cs typeface="Times New Roman"/>
              </a:rPr>
              <a:t>nauczania z </a:t>
            </a:r>
            <a:r>
              <a:rPr dirty="0" sz="1200" spc="-5">
                <a:latin typeface="Times New Roman"/>
                <a:cs typeface="Times New Roman"/>
              </a:rPr>
              <a:t>zajęć wynikającego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ramowych </a:t>
            </a:r>
            <a:r>
              <a:rPr dirty="0" sz="1200">
                <a:latin typeface="Times New Roman"/>
                <a:cs typeface="Times New Roman"/>
              </a:rPr>
              <a:t> planów </a:t>
            </a:r>
            <a:r>
              <a:rPr dirty="0" sz="1200" spc="-5">
                <a:latin typeface="Times New Roman"/>
                <a:cs typeface="Times New Roman"/>
              </a:rPr>
              <a:t>nauczania </a:t>
            </a:r>
            <a:r>
              <a:rPr dirty="0" sz="1200">
                <a:latin typeface="Times New Roman"/>
                <a:cs typeface="Times New Roman"/>
              </a:rPr>
              <a:t>dla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zrealizowania </a:t>
            </a:r>
            <a:r>
              <a:rPr dirty="0" sz="1200">
                <a:latin typeface="Times New Roman"/>
                <a:cs typeface="Times New Roman"/>
              </a:rPr>
              <a:t>w poszczególnych </a:t>
            </a:r>
            <a:r>
              <a:rPr dirty="0" sz="1200" spc="-5">
                <a:latin typeface="Times New Roman"/>
                <a:cs typeface="Times New Roman"/>
              </a:rPr>
              <a:t>oddziałach </a:t>
            </a:r>
            <a:r>
              <a:rPr dirty="0" sz="1200">
                <a:latin typeface="Times New Roman"/>
                <a:cs typeface="Times New Roman"/>
              </a:rPr>
              <a:t> klas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tygodniowego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>
                <a:latin typeface="Times New Roman"/>
                <a:cs typeface="Times New Roman"/>
              </a:rPr>
              <a:t> nauczania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realizowanych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formach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pozaszkolnych,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zastrzeżeniem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§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rozporządzenia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Ministra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Edukacji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Nauki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2.09.2022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r.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sprawie </a:t>
            </a:r>
            <a:r>
              <a:rPr dirty="0" sz="1200">
                <a:latin typeface="Times New Roman"/>
                <a:cs typeface="Times New Roman"/>
              </a:rPr>
              <a:t>organizowania i </a:t>
            </a:r>
            <a:r>
              <a:rPr dirty="0" sz="1200" spc="-5">
                <a:latin typeface="Times New Roman"/>
                <a:cs typeface="Times New Roman"/>
              </a:rPr>
              <a:t>prowadzenia zajęć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wykorzystaniem </a:t>
            </a:r>
            <a:r>
              <a:rPr dirty="0" sz="1200">
                <a:latin typeface="Times New Roman"/>
                <a:cs typeface="Times New Roman"/>
              </a:rPr>
              <a:t>metod i </a:t>
            </a:r>
            <a:r>
              <a:rPr dirty="0" sz="1200" spc="-5">
                <a:latin typeface="Times New Roman"/>
                <a:cs typeface="Times New Roman"/>
              </a:rPr>
              <a:t>technik kształcenia 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odległość,</a:t>
            </a:r>
            <a:endParaRPr sz="1200">
              <a:latin typeface="Times New Roman"/>
              <a:cs typeface="Times New Roman"/>
            </a:endParaRPr>
          </a:p>
          <a:p>
            <a:pPr algn="just" lvl="1" marL="40957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410209" algn="l"/>
              </a:tabLst>
            </a:pPr>
            <a:r>
              <a:rPr dirty="0" sz="1200" spc="-5">
                <a:latin typeface="Times New Roman"/>
                <a:cs typeface="Times New Roman"/>
              </a:rPr>
              <a:t>weryfikowania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uczestnictwa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zajęciach,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4812" y="438404"/>
            <a:ext cx="6108065" cy="9225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915" marR="6350" indent="-91440">
              <a:lnSpc>
                <a:spcPct val="143300"/>
              </a:lnSpc>
              <a:spcBef>
                <a:spcPts val="100"/>
              </a:spcBef>
              <a:buAutoNum type="alphaLcParenR" startAt="3"/>
              <a:tabLst>
                <a:tab pos="4152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I-III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rodzicom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źródła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materiałów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niezbędnych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formie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elektronicznej,</a:t>
            </a:r>
            <a:endParaRPr sz="1200">
              <a:latin typeface="Times New Roman"/>
              <a:cs typeface="Times New Roman"/>
            </a:endParaRPr>
          </a:p>
          <a:p>
            <a:pPr marL="335915" marR="5080" indent="-91440">
              <a:lnSpc>
                <a:spcPct val="143600"/>
              </a:lnSpc>
              <a:spcBef>
                <a:spcPts val="10"/>
              </a:spcBef>
              <a:buAutoNum type="alphaLcParenR" startAt="3"/>
              <a:tabLst>
                <a:tab pos="410209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każdemu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każdemu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rodzicowi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konsultacji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nauczycielem,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§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rozporządzenia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Ministra Edukacji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2.09.2022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sprawie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organizowania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technik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odległość,</a:t>
            </a:r>
            <a:endParaRPr sz="1200">
              <a:latin typeface="Times New Roman"/>
              <a:cs typeface="Times New Roman"/>
            </a:endParaRPr>
          </a:p>
          <a:p>
            <a:pPr marL="335915" marR="212090" indent="-91440">
              <a:lnSpc>
                <a:spcPts val="2080"/>
              </a:lnSpc>
              <a:spcBef>
                <a:spcPts val="160"/>
              </a:spcBef>
              <a:buAutoNum type="alphaLcParenR" startAt="3"/>
              <a:tabLst>
                <a:tab pos="4006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przekazania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każdemu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konsultacji,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których</a:t>
            </a:r>
            <a:r>
              <a:rPr dirty="0" sz="1200">
                <a:latin typeface="Times New Roman"/>
                <a:cs typeface="Times New Roman"/>
              </a:rPr>
              <a:t> mowa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lit. d,</a:t>
            </a:r>
            <a:endParaRPr sz="1200">
              <a:latin typeface="Times New Roman"/>
              <a:cs typeface="Times New Roman"/>
            </a:endParaRPr>
          </a:p>
          <a:p>
            <a:pPr marL="387350" indent="-143510">
              <a:lnSpc>
                <a:spcPct val="100000"/>
              </a:lnSpc>
              <a:spcBef>
                <a:spcPts val="445"/>
              </a:spcBef>
              <a:buAutoNum type="alphaLcParenR" startAt="3"/>
              <a:tabLst>
                <a:tab pos="387985" algn="l"/>
              </a:tabLst>
            </a:pPr>
            <a:r>
              <a:rPr dirty="0" sz="1200" spc="-5">
                <a:latin typeface="Times New Roman"/>
                <a:cs typeface="Times New Roman"/>
              </a:rPr>
              <a:t>dokonywania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weryfikacji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bieżącą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kontrolę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postępów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marL="335915" marR="9525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nauce,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również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informował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także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uzyskiwanych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niego </a:t>
            </a:r>
            <a:r>
              <a:rPr dirty="0" sz="1200" spc="-5">
                <a:latin typeface="Times New Roman"/>
                <a:cs typeface="Times New Roman"/>
              </a:rPr>
              <a:t>ocenach,</a:t>
            </a:r>
            <a:endParaRPr sz="1200">
              <a:latin typeface="Times New Roman"/>
              <a:cs typeface="Times New Roman"/>
            </a:endParaRPr>
          </a:p>
          <a:p>
            <a:pPr algn="just" marL="335915" marR="6350" indent="-91440">
              <a:lnSpc>
                <a:spcPct val="143700"/>
              </a:lnSpc>
              <a:spcBef>
                <a:spcPts val="5"/>
              </a:spcBef>
              <a:buAutoNum type="alphaLcParenR" startAt="7"/>
              <a:tabLst>
                <a:tab pos="461009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>
                <a:latin typeface="Times New Roman"/>
                <a:cs typeface="Times New Roman"/>
              </a:rPr>
              <a:t> nauczyciela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posiadającego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kwalifikacje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zakresu</a:t>
            </a:r>
            <a:r>
              <a:rPr dirty="0" sz="1200">
                <a:latin typeface="Times New Roman"/>
                <a:cs typeface="Times New Roman"/>
              </a:rPr>
              <a:t> pedagogiki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specjalnej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zatrudnionego</a:t>
            </a:r>
            <a:r>
              <a:rPr dirty="0" sz="1200">
                <a:latin typeface="Times New Roman"/>
                <a:cs typeface="Times New Roman"/>
              </a:rPr>
              <a:t> dodatkowo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współorganizowania</a:t>
            </a:r>
            <a:r>
              <a:rPr dirty="0" sz="1200">
                <a:latin typeface="Times New Roman"/>
                <a:cs typeface="Times New Roman"/>
              </a:rPr>
              <a:t> kształcenia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integracyjnego</a:t>
            </a:r>
            <a:r>
              <a:rPr dirty="0" sz="1200">
                <a:latin typeface="Times New Roman"/>
                <a:cs typeface="Times New Roman"/>
              </a:rPr>
              <a:t> oraz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współorganizowania kształcenia </a:t>
            </a:r>
            <a:r>
              <a:rPr dirty="0" sz="1200">
                <a:latin typeface="Times New Roman"/>
                <a:cs typeface="Times New Roman"/>
              </a:rPr>
              <a:t>uczniów </a:t>
            </a:r>
            <a:r>
              <a:rPr dirty="0" sz="1200" spc="-5">
                <a:latin typeface="Times New Roman"/>
                <a:cs typeface="Times New Roman"/>
              </a:rPr>
              <a:t>niepełnosprawnych, niedostosowanych społecznie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zagrożonych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niedostosowaniem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społecznym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współpracowania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nauczycielami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posiadającym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orzeczenie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potrzebie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specjalnego,</a:t>
            </a:r>
            <a:endParaRPr sz="1200">
              <a:latin typeface="Times New Roman"/>
              <a:cs typeface="Times New Roman"/>
            </a:endParaRPr>
          </a:p>
          <a:p>
            <a:pPr algn="just" marL="335915" marR="6985" indent="-91440">
              <a:lnSpc>
                <a:spcPct val="143700"/>
              </a:lnSpc>
              <a:spcBef>
                <a:spcPts val="10"/>
              </a:spcBef>
              <a:buAutoNum type="alphaLcParenR" startAt="7"/>
              <a:tabLst>
                <a:tab pos="517525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wsparcia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dzieciom</a:t>
            </a:r>
            <a:r>
              <a:rPr dirty="0" sz="1200">
                <a:latin typeface="Times New Roman"/>
                <a:cs typeface="Times New Roman"/>
              </a:rPr>
              <a:t> objętym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psychologiczno-pedagogiczną,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 </a:t>
            </a:r>
            <a:r>
              <a:rPr dirty="0" sz="1200">
                <a:latin typeface="Times New Roman"/>
                <a:cs typeface="Times New Roman"/>
              </a:rPr>
              <a:t>w drodze </a:t>
            </a:r>
            <a:r>
              <a:rPr dirty="0" sz="1200" spc="-5">
                <a:latin typeface="Times New Roman"/>
                <a:cs typeface="Times New Roman"/>
              </a:rPr>
              <a:t>telefonicznej -w </a:t>
            </a:r>
            <a:r>
              <a:rPr dirty="0" sz="1200">
                <a:latin typeface="Times New Roman"/>
                <a:cs typeface="Times New Roman"/>
              </a:rPr>
              <a:t>przypadku </a:t>
            </a:r>
            <a:r>
              <a:rPr dirty="0" sz="1200" spc="-5">
                <a:latin typeface="Times New Roman"/>
                <a:cs typeface="Times New Roman"/>
              </a:rPr>
              <a:t>nauczycieli, którzy </a:t>
            </a:r>
            <a:r>
              <a:rPr dirty="0" sz="1200">
                <a:latin typeface="Times New Roman"/>
                <a:cs typeface="Times New Roman"/>
              </a:rPr>
              <a:t>prowadzą tego typu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zajęcia,</a:t>
            </a:r>
            <a:endParaRPr sz="1200">
              <a:latin typeface="Times New Roman"/>
              <a:cs typeface="Times New Roman"/>
            </a:endParaRPr>
          </a:p>
          <a:p>
            <a:pPr marL="244475" indent="-232410">
              <a:lnSpc>
                <a:spcPct val="100000"/>
              </a:lnSpc>
              <a:spcBef>
                <a:spcPts val="625"/>
              </a:spcBef>
              <a:buAutoNum type="arabicPeriod" startAt="13"/>
              <a:tabLst>
                <a:tab pos="280035" algn="l"/>
              </a:tabLst>
            </a:pPr>
            <a:r>
              <a:rPr dirty="0" sz="1200" spc="-5">
                <a:latin typeface="Times New Roman"/>
                <a:cs typeface="Times New Roman"/>
              </a:rPr>
              <a:t>Informowanie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postępach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 nauce,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którym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  lit.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następować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marL="244475" marR="1016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elektronicznych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środków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komunikacji,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Zintegrowanej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Platformy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Edukacyjnej,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dziennika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elektronicznego,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elektronicznej,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komunikatorów,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telefonu.</a:t>
            </a:r>
            <a:endParaRPr sz="1200">
              <a:latin typeface="Times New Roman"/>
              <a:cs typeface="Times New Roman"/>
            </a:endParaRPr>
          </a:p>
          <a:p>
            <a:pPr marL="244475" indent="-232410">
              <a:lnSpc>
                <a:spcPct val="100000"/>
              </a:lnSpc>
              <a:spcBef>
                <a:spcPts val="625"/>
              </a:spcBef>
              <a:buAutoNum type="arabicPeriod" startAt="14"/>
              <a:tabLst>
                <a:tab pos="28765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Przekazywanie</a:t>
            </a:r>
            <a:r>
              <a:rPr dirty="0" sz="1200" spc="3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uczniom,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III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3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3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materiałów</a:t>
            </a:r>
            <a:endParaRPr sz="1200">
              <a:latin typeface="Times New Roman"/>
              <a:cs typeface="Times New Roman"/>
            </a:endParaRPr>
          </a:p>
          <a:p>
            <a:pPr marL="244475" marR="10795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niezbędnych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pośrednictwem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Zintegrowanej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Platformy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Edukacyjnej/Google Classroom/Teams/Zoom/dziennika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elektronicznego.</a:t>
            </a:r>
            <a:endParaRPr sz="1200">
              <a:latin typeface="Times New Roman"/>
              <a:cs typeface="Times New Roman"/>
            </a:endParaRPr>
          </a:p>
          <a:p>
            <a:pPr algn="just" marL="154305" marR="6985" indent="-142240">
              <a:lnSpc>
                <a:spcPct val="143800"/>
              </a:lnSpc>
              <a:spcBef>
                <a:spcPts val="5"/>
              </a:spcBef>
              <a:buAutoNum type="arabicPeriod" startAt="15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1) </a:t>
            </a:r>
            <a:r>
              <a:rPr dirty="0" sz="1200" spc="-5">
                <a:latin typeface="Times New Roman"/>
                <a:cs typeface="Times New Roman"/>
              </a:rPr>
              <a:t>Realizacja </a:t>
            </a:r>
            <a:r>
              <a:rPr dirty="0" sz="1200">
                <a:latin typeface="Times New Roman"/>
                <a:cs typeface="Times New Roman"/>
              </a:rPr>
              <a:t>zajęć z </a:t>
            </a:r>
            <a:r>
              <a:rPr dirty="0" sz="1200" spc="-5">
                <a:latin typeface="Times New Roman"/>
                <a:cs typeface="Times New Roman"/>
              </a:rPr>
              <a:t>wykorzystaniem metod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technik kształcenia </a:t>
            </a:r>
            <a:r>
              <a:rPr dirty="0" sz="1200">
                <a:latin typeface="Times New Roman"/>
                <a:cs typeface="Times New Roman"/>
              </a:rPr>
              <a:t>na odległość odbywa </a:t>
            </a:r>
            <a:r>
              <a:rPr dirty="0" sz="1200" spc="-5">
                <a:latin typeface="Times New Roman"/>
                <a:cs typeface="Times New Roman"/>
              </a:rPr>
              <a:t>się przy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wykorzystaniu narzędzi gwarantujących </a:t>
            </a:r>
            <a:r>
              <a:rPr dirty="0" sz="1200">
                <a:latin typeface="Times New Roman"/>
                <a:cs typeface="Times New Roman"/>
              </a:rPr>
              <a:t>bezpieczeństwo </a:t>
            </a:r>
            <a:r>
              <a:rPr dirty="0" sz="1200" spc="-5">
                <a:latin typeface="Times New Roman"/>
                <a:cs typeface="Times New Roman"/>
              </a:rPr>
              <a:t>danych </a:t>
            </a:r>
            <a:r>
              <a:rPr dirty="0" sz="1200">
                <a:latin typeface="Times New Roman"/>
                <a:cs typeface="Times New Roman"/>
              </a:rPr>
              <a:t>osobowych </a:t>
            </a:r>
            <a:r>
              <a:rPr dirty="0" sz="1200" spc="-5">
                <a:latin typeface="Times New Roman"/>
                <a:cs typeface="Times New Roman"/>
              </a:rPr>
              <a:t>użytkowników,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anonimizację,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pseudonimizację,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szyfrowanie</a:t>
            </a:r>
            <a:r>
              <a:rPr dirty="0" sz="1200">
                <a:latin typeface="Times New Roman"/>
                <a:cs typeface="Times New Roman"/>
              </a:rPr>
              <a:t> danych,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stosowanie</a:t>
            </a:r>
            <a:r>
              <a:rPr dirty="0" sz="1200">
                <a:latin typeface="Times New Roman"/>
                <a:cs typeface="Times New Roman"/>
              </a:rPr>
              <a:t> programu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antywirusowego,</a:t>
            </a:r>
            <a:r>
              <a:rPr dirty="0" sz="1200">
                <a:latin typeface="Times New Roman"/>
                <a:cs typeface="Times New Roman"/>
              </a:rPr>
              <a:t> ochrona </a:t>
            </a:r>
            <a:r>
              <a:rPr dirty="0" sz="1200" spc="-5">
                <a:latin typeface="Times New Roman"/>
                <a:cs typeface="Times New Roman"/>
              </a:rPr>
              <a:t>hasłem,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wygaszanie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ekranu,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wymuszające </a:t>
            </a:r>
            <a:r>
              <a:rPr dirty="0" sz="1200">
                <a:latin typeface="Times New Roman"/>
                <a:cs typeface="Times New Roman"/>
              </a:rPr>
              <a:t>ponowne </a:t>
            </a:r>
            <a:r>
              <a:rPr dirty="0" sz="1200" spc="-5">
                <a:latin typeface="Times New Roman"/>
                <a:cs typeface="Times New Roman"/>
              </a:rPr>
              <a:t>wprowadzenie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hasła, okresową zmianę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hasła, bieżącą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aktualizację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oprogramowania.</a:t>
            </a:r>
            <a:endParaRPr sz="1200">
              <a:latin typeface="Times New Roman"/>
              <a:cs typeface="Times New Roman"/>
            </a:endParaRPr>
          </a:p>
          <a:p>
            <a:pPr algn="just" marL="154305" indent="-9080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2)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powinni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korzystać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kont,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§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18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3,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endParaRPr sz="1200">
              <a:latin typeface="Times New Roman"/>
              <a:cs typeface="Times New Roman"/>
            </a:endParaRPr>
          </a:p>
          <a:p>
            <a:pPr algn="just" marL="154305" marR="889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przeznaczeniem.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Niedopuszczalne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wykorzystywanie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celów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prywatnych</a:t>
            </a:r>
            <a:r>
              <a:rPr dirty="0" sz="1200">
                <a:latin typeface="Times New Roman"/>
                <a:cs typeface="Times New Roman"/>
              </a:rPr>
              <a:t> 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udostępnianie danych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dostępu </a:t>
            </a:r>
            <a:r>
              <a:rPr dirty="0" sz="1200">
                <a:latin typeface="Times New Roman"/>
                <a:cs typeface="Times New Roman"/>
              </a:rPr>
              <a:t>do konta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 </a:t>
            </a:r>
            <a:r>
              <a:rPr dirty="0" sz="1200" spc="-5">
                <a:latin typeface="Times New Roman"/>
                <a:cs typeface="Times New Roman"/>
              </a:rPr>
              <a:t>trzecim.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16712" y="438404"/>
            <a:ext cx="6145530" cy="95015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92405" marR="6985" indent="-90805">
              <a:lnSpc>
                <a:spcPct val="143700"/>
              </a:lnSpc>
              <a:spcBef>
                <a:spcPts val="95"/>
              </a:spcBef>
              <a:buAutoNum type="arabicParenR" startAt="3"/>
              <a:tabLst>
                <a:tab pos="299720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razie wystąpienia incydentu, polegającego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szczególności </a:t>
            </a:r>
            <a:r>
              <a:rPr dirty="0" sz="1200">
                <a:latin typeface="Times New Roman"/>
                <a:cs typeface="Times New Roman"/>
              </a:rPr>
              <a:t>na uzyskaniu </a:t>
            </a:r>
            <a:r>
              <a:rPr dirty="0" sz="1200" spc="-5">
                <a:latin typeface="Times New Roman"/>
                <a:cs typeface="Times New Roman"/>
              </a:rPr>
              <a:t>dostępu przez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nieuprawnioną</a:t>
            </a:r>
            <a:r>
              <a:rPr dirty="0" sz="1200">
                <a:latin typeface="Times New Roman"/>
                <a:cs typeface="Times New Roman"/>
              </a:rPr>
              <a:t> osobę,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próbie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uzyskania</a:t>
            </a:r>
            <a:r>
              <a:rPr dirty="0" sz="1200">
                <a:latin typeface="Times New Roman"/>
                <a:cs typeface="Times New Roman"/>
              </a:rPr>
              <a:t> dostępu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nieuprawnioną</a:t>
            </a:r>
            <a:r>
              <a:rPr dirty="0" sz="1200">
                <a:latin typeface="Times New Roman"/>
                <a:cs typeface="Times New Roman"/>
              </a:rPr>
              <a:t> osobę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zgubieniu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danych</a:t>
            </a:r>
            <a:r>
              <a:rPr dirty="0" sz="1200">
                <a:latin typeface="Times New Roman"/>
                <a:cs typeface="Times New Roman"/>
              </a:rPr>
              <a:t> dostępu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konta,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natychmiastowego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poinformowania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opiekującego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oddziałem,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uczęszcza.</a:t>
            </a:r>
            <a:endParaRPr sz="1200">
              <a:latin typeface="Times New Roman"/>
              <a:cs typeface="Times New Roman"/>
            </a:endParaRPr>
          </a:p>
          <a:p>
            <a:pPr algn="just" marL="192405" marR="8255" indent="-90805">
              <a:lnSpc>
                <a:spcPct val="143300"/>
              </a:lnSpc>
              <a:spcBef>
                <a:spcPts val="10"/>
              </a:spcBef>
              <a:buAutoNum type="arabicParenR" startAt="3"/>
              <a:tabLst>
                <a:tab pos="27368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rodzice </a:t>
            </a:r>
            <a:r>
              <a:rPr dirty="0" sz="1200">
                <a:latin typeface="Times New Roman"/>
                <a:cs typeface="Times New Roman"/>
              </a:rPr>
              <a:t>ucznia nie mogą nagrywać zajęć </a:t>
            </a:r>
            <a:r>
              <a:rPr dirty="0" sz="1200" spc="-5">
                <a:latin typeface="Times New Roman"/>
                <a:cs typeface="Times New Roman"/>
              </a:rPr>
              <a:t>prowadzonych </a:t>
            </a:r>
            <a:r>
              <a:rPr dirty="0" sz="1200">
                <a:latin typeface="Times New Roman"/>
                <a:cs typeface="Times New Roman"/>
              </a:rPr>
              <a:t>z użyciem metod i </a:t>
            </a:r>
            <a:r>
              <a:rPr dirty="0" sz="1200" spc="-5">
                <a:latin typeface="Times New Roman"/>
                <a:cs typeface="Times New Roman"/>
              </a:rPr>
              <a:t>technik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odległość,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także dokonywać </a:t>
            </a:r>
            <a:r>
              <a:rPr dirty="0" sz="1200">
                <a:latin typeface="Times New Roman"/>
                <a:cs typeface="Times New Roman"/>
              </a:rPr>
              <a:t>ich </a:t>
            </a:r>
            <a:r>
              <a:rPr dirty="0" sz="1200" spc="-5">
                <a:latin typeface="Times New Roman"/>
                <a:cs typeface="Times New Roman"/>
              </a:rPr>
              <a:t>publikowania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przechowywania, </a:t>
            </a:r>
            <a:r>
              <a:rPr dirty="0" sz="1200">
                <a:latin typeface="Times New Roman"/>
                <a:cs typeface="Times New Roman"/>
              </a:rPr>
              <a:t>chyba, że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wyrazi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pisemną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zgodę.</a:t>
            </a:r>
            <a:endParaRPr sz="1200">
              <a:latin typeface="Times New Roman"/>
              <a:cs typeface="Times New Roman"/>
            </a:endParaRPr>
          </a:p>
          <a:p>
            <a:pPr algn="just" marL="192405" marR="7620" indent="-90805">
              <a:lnSpc>
                <a:spcPct val="143300"/>
              </a:lnSpc>
              <a:spcBef>
                <a:spcPts val="15"/>
              </a:spcBef>
              <a:buAutoNum type="arabicParenR" startAt="3"/>
              <a:tabLst>
                <a:tab pos="273685" algn="l"/>
              </a:tabLst>
            </a:pPr>
            <a:r>
              <a:rPr dirty="0" sz="1200" spc="-5">
                <a:latin typeface="Times New Roman"/>
                <a:cs typeface="Times New Roman"/>
              </a:rPr>
              <a:t>Administratorem </a:t>
            </a:r>
            <a:r>
              <a:rPr dirty="0" sz="1200">
                <a:latin typeface="Times New Roman"/>
                <a:cs typeface="Times New Roman"/>
              </a:rPr>
              <a:t>danych </a:t>
            </a:r>
            <a:r>
              <a:rPr dirty="0" sz="1200" spc="-5">
                <a:latin typeface="Times New Roman"/>
                <a:cs typeface="Times New Roman"/>
              </a:rPr>
              <a:t>osobowych przetwarzanych w trakcie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-5">
                <a:latin typeface="Times New Roman"/>
                <a:cs typeface="Times New Roman"/>
              </a:rPr>
              <a:t>prowadzonych </a:t>
            </a:r>
            <a:r>
              <a:rPr dirty="0" sz="1200">
                <a:latin typeface="Times New Roman"/>
                <a:cs typeface="Times New Roman"/>
              </a:rPr>
              <a:t>z użyciem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metod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technik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odległość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5">
                <a:latin typeface="Times New Roman"/>
                <a:cs typeface="Times New Roman"/>
              </a:rPr>
              <a:t>szkoła.</a:t>
            </a:r>
            <a:endParaRPr sz="1200">
              <a:latin typeface="Times New Roman"/>
              <a:cs typeface="Times New Roman"/>
            </a:endParaRPr>
          </a:p>
          <a:p>
            <a:pPr algn="just" marL="192405" marR="5080" indent="-90805">
              <a:lnSpc>
                <a:spcPct val="143800"/>
              </a:lnSpc>
              <a:spcBef>
                <a:spcPts val="5"/>
              </a:spcBef>
              <a:buAutoNum type="arabicParenR" startAt="3"/>
              <a:tabLst>
                <a:tab pos="321310" algn="l"/>
              </a:tabLst>
            </a:pPr>
            <a:r>
              <a:rPr dirty="0" sz="1200" spc="-5">
                <a:latin typeface="Times New Roman"/>
                <a:cs typeface="Times New Roman"/>
              </a:rPr>
              <a:t>Szczegółowe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sprzętu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wykorzystywanego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użyciem </a:t>
            </a:r>
            <a:r>
              <a:rPr dirty="0" sz="1200">
                <a:latin typeface="Times New Roman"/>
                <a:cs typeface="Times New Roman"/>
              </a:rPr>
              <a:t>metod i </a:t>
            </a:r>
            <a:r>
              <a:rPr dirty="0" sz="1200" spc="-5">
                <a:latin typeface="Times New Roman"/>
                <a:cs typeface="Times New Roman"/>
              </a:rPr>
              <a:t>technik kształcenia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odległość, </a:t>
            </a:r>
            <a:r>
              <a:rPr dirty="0" sz="1200">
                <a:latin typeface="Times New Roman"/>
                <a:cs typeface="Times New Roman"/>
              </a:rPr>
              <a:t>w tym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prowadzonych z wykorzystaniem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sprzętu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prywatnego,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przyjęta</a:t>
            </a:r>
            <a:r>
              <a:rPr dirty="0" sz="1200">
                <a:latin typeface="Times New Roman"/>
                <a:cs typeface="Times New Roman"/>
              </a:rPr>
              <a:t> w szkole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procedura </a:t>
            </a:r>
            <a:r>
              <a:rPr dirty="0" sz="1200">
                <a:latin typeface="Times New Roman"/>
                <a:cs typeface="Times New Roman"/>
              </a:rPr>
              <a:t>bezpieczeństwa </a:t>
            </a:r>
            <a:r>
              <a:rPr dirty="0" sz="1200" spc="-5">
                <a:latin typeface="Times New Roman"/>
                <a:cs typeface="Times New Roman"/>
              </a:rPr>
              <a:t>informatycznego.</a:t>
            </a:r>
            <a:endParaRPr sz="1200">
              <a:latin typeface="Times New Roman"/>
              <a:cs typeface="Times New Roman"/>
            </a:endParaRPr>
          </a:p>
          <a:p>
            <a:pPr algn="just" marL="10223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16. </a:t>
            </a:r>
            <a:r>
              <a:rPr dirty="0" sz="1200" spc="-5">
                <a:latin typeface="Times New Roman"/>
                <a:cs typeface="Times New Roman"/>
              </a:rPr>
              <a:t>Wykorzystanie</a:t>
            </a:r>
            <a:r>
              <a:rPr dirty="0" sz="1200">
                <a:latin typeface="Times New Roman"/>
                <a:cs typeface="Times New Roman"/>
              </a:rPr>
              <a:t> kamerki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powinno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następować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niezbędnym</a:t>
            </a:r>
            <a:r>
              <a:rPr dirty="0" sz="1200">
                <a:latin typeface="Times New Roman"/>
                <a:cs typeface="Times New Roman"/>
              </a:rPr>
              <a:t> dla</a:t>
            </a:r>
            <a:endParaRPr sz="1200">
              <a:latin typeface="Times New Roman"/>
              <a:cs typeface="Times New Roman"/>
            </a:endParaRPr>
          </a:p>
          <a:p>
            <a:pPr algn="just" marL="102235" marR="5080" indent="3810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realizacji </a:t>
            </a:r>
            <a:r>
              <a:rPr dirty="0" sz="1200">
                <a:latin typeface="Times New Roman"/>
                <a:cs typeface="Times New Roman"/>
              </a:rPr>
              <a:t>celu edukacyjnego, bez ujawniania </a:t>
            </a:r>
            <a:r>
              <a:rPr dirty="0" sz="1200" spc="-5">
                <a:latin typeface="Times New Roman"/>
                <a:cs typeface="Times New Roman"/>
              </a:rPr>
              <a:t>szczegółowych </a:t>
            </a:r>
            <a:r>
              <a:rPr dirty="0" sz="1200">
                <a:latin typeface="Times New Roman"/>
                <a:cs typeface="Times New Roman"/>
              </a:rPr>
              <a:t>dotyczących otoczenia </a:t>
            </a:r>
            <a:r>
              <a:rPr dirty="0" sz="1200" spc="-5">
                <a:latin typeface="Times New Roman"/>
                <a:cs typeface="Times New Roman"/>
              </a:rPr>
              <a:t>prywatnego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algn="just" marL="2846070">
              <a:lnSpc>
                <a:spcPct val="100000"/>
              </a:lnSpc>
              <a:spcBef>
                <a:spcPts val="69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282575" marR="9525" indent="-270510">
              <a:lnSpc>
                <a:spcPct val="143700"/>
              </a:lnSpc>
              <a:buAutoNum type="arabicPeriod"/>
              <a:tabLst>
                <a:tab pos="28321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>
                <a:latin typeface="Times New Roman"/>
                <a:cs typeface="Times New Roman"/>
              </a:rPr>
              <a:t> funkcjonują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oddziały</a:t>
            </a:r>
            <a:r>
              <a:rPr dirty="0" sz="1200">
                <a:latin typeface="Times New Roman"/>
                <a:cs typeface="Times New Roman"/>
              </a:rPr>
              <a:t> przedszkolne,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realizujący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obowiązkowego </a:t>
            </a:r>
            <a:r>
              <a:rPr dirty="0" sz="1200">
                <a:latin typeface="Times New Roman"/>
                <a:cs typeface="Times New Roman"/>
              </a:rPr>
              <a:t>rocznego </a:t>
            </a:r>
            <a:r>
              <a:rPr dirty="0" sz="1200" spc="-5">
                <a:latin typeface="Times New Roman"/>
                <a:cs typeface="Times New Roman"/>
              </a:rPr>
              <a:t>przygotowania </a:t>
            </a:r>
            <a:r>
              <a:rPr dirty="0" sz="1200">
                <a:latin typeface="Times New Roman"/>
                <a:cs typeface="Times New Roman"/>
              </a:rPr>
              <a:t>przedszkolnego, </a:t>
            </a:r>
            <a:r>
              <a:rPr dirty="0" sz="1200" spc="-5">
                <a:latin typeface="Times New Roman"/>
                <a:cs typeface="Times New Roman"/>
              </a:rPr>
              <a:t>zgodny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obowiązującą </a:t>
            </a:r>
            <a:r>
              <a:rPr dirty="0" sz="1200">
                <a:latin typeface="Times New Roman"/>
                <a:cs typeface="Times New Roman"/>
              </a:rPr>
              <a:t>podstawą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programową.</a:t>
            </a:r>
            <a:endParaRPr sz="1200">
              <a:latin typeface="Times New Roman"/>
              <a:cs typeface="Times New Roman"/>
            </a:endParaRPr>
          </a:p>
          <a:p>
            <a:pPr lvl="1" marL="374015" marR="508634" indent="-229235">
              <a:lnSpc>
                <a:spcPct val="143500"/>
              </a:lnSpc>
              <a:spcBef>
                <a:spcPts val="10"/>
              </a:spcBef>
              <a:buAutoNum type="arabicParenR"/>
              <a:tabLst>
                <a:tab pos="391160" algn="l"/>
              </a:tabLst>
            </a:pPr>
            <a:r>
              <a:rPr dirty="0" sz="1200" spc="-5">
                <a:latin typeface="Times New Roman"/>
                <a:cs typeface="Times New Roman"/>
              </a:rPr>
              <a:t>Szczegółową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danym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roku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Arkusz Organizacji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opracowany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390525" indent="-246379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391160" algn="l"/>
              </a:tabLst>
            </a:pPr>
            <a:r>
              <a:rPr dirty="0" sz="1200" spc="-5">
                <a:latin typeface="Times New Roman"/>
                <a:cs typeface="Times New Roman"/>
              </a:rPr>
              <a:t>Oddziały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placówką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nieferyjną.</a:t>
            </a:r>
            <a:endParaRPr sz="1200">
              <a:latin typeface="Times New Roman"/>
              <a:cs typeface="Times New Roman"/>
            </a:endParaRPr>
          </a:p>
          <a:p>
            <a:pPr lvl="1" marL="390525" indent="-246379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9116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Przerwa wakacyjna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ustalana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organ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>
                <a:latin typeface="Times New Roman"/>
                <a:cs typeface="Times New Roman"/>
              </a:rPr>
              <a:t> dyrektora</a:t>
            </a:r>
            <a:r>
              <a:rPr dirty="0" sz="1200" spc="-5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lvl="1" marL="374015" marR="6350" indent="-22923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39116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Dzienny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oddziałów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przedszkolnych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ustalany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prowadzącym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dany rok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</a:t>
            </a:r>
            <a:r>
              <a:rPr dirty="0" sz="1200">
                <a:latin typeface="Times New Roman"/>
                <a:cs typeface="Times New Roman"/>
              </a:rPr>
              <a:t> z uwzględnieniem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środowiska.</a:t>
            </a:r>
            <a:endParaRPr sz="1200">
              <a:latin typeface="Times New Roman"/>
              <a:cs typeface="Times New Roman"/>
            </a:endParaRPr>
          </a:p>
          <a:p>
            <a:pPr lvl="1" marL="374015" marR="8255" indent="-229235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391160" algn="l"/>
              </a:tabLst>
            </a:pPr>
            <a:r>
              <a:rPr dirty="0" sz="1200">
                <a:latin typeface="Times New Roman"/>
                <a:cs typeface="Times New Roman"/>
              </a:rPr>
              <a:t>Pobyt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nauka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oddziałach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przedszkolnych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bezpłatna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dziennie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obejmuje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wieku</a:t>
            </a:r>
            <a:r>
              <a:rPr dirty="0" sz="1200">
                <a:latin typeface="Times New Roman"/>
                <a:cs typeface="Times New Roman"/>
              </a:rPr>
              <a:t> od trzeciego do </a:t>
            </a:r>
            <a:r>
              <a:rPr dirty="0" sz="1200" spc="-5">
                <a:latin typeface="Times New Roman"/>
                <a:cs typeface="Times New Roman"/>
              </a:rPr>
              <a:t>szóstego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roku</a:t>
            </a:r>
            <a:r>
              <a:rPr dirty="0" sz="1200">
                <a:latin typeface="Times New Roman"/>
                <a:cs typeface="Times New Roman"/>
              </a:rPr>
              <a:t> życia.</a:t>
            </a:r>
            <a:endParaRPr sz="1200">
              <a:latin typeface="Times New Roman"/>
              <a:cs typeface="Times New Roman"/>
            </a:endParaRPr>
          </a:p>
          <a:p>
            <a:pPr lvl="1" marL="374015" marR="9525" indent="-22923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391160" algn="l"/>
              </a:tabLst>
            </a:pPr>
            <a:r>
              <a:rPr dirty="0" sz="1200">
                <a:latin typeface="Times New Roman"/>
                <a:cs typeface="Times New Roman"/>
              </a:rPr>
              <a:t>Za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pobyt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dziecka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oddziale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przedszkolnym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powyżej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dziennie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pobierana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opłata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zgodna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uchwałą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Gminy Grudziądz.</a:t>
            </a:r>
            <a:endParaRPr sz="1200">
              <a:latin typeface="Times New Roman"/>
              <a:cs typeface="Times New Roman"/>
            </a:endParaRPr>
          </a:p>
          <a:p>
            <a:pPr lvl="1" marL="390525" indent="-246379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91160" algn="l"/>
              </a:tabLst>
            </a:pPr>
            <a:r>
              <a:rPr dirty="0" sz="1200" spc="-5">
                <a:latin typeface="Times New Roman"/>
                <a:cs typeface="Times New Roman"/>
              </a:rPr>
              <a:t>Oddziały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pracują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godzinach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6.30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16.00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dni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robocze.</a:t>
            </a:r>
            <a:endParaRPr sz="1200">
              <a:latin typeface="Times New Roman"/>
              <a:cs typeface="Times New Roman"/>
            </a:endParaRPr>
          </a:p>
          <a:p>
            <a:pPr lvl="1" marL="374015" marR="5080" indent="-229235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391160" algn="l"/>
              </a:tabLst>
            </a:pP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rekrutacji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oddziałów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przedszkolnych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regulują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aktualne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zarządzenia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sprawującego</a:t>
            </a:r>
            <a:r>
              <a:rPr dirty="0" sz="1200">
                <a:latin typeface="Times New Roman"/>
                <a:cs typeface="Times New Roman"/>
              </a:rPr>
              <a:t> nadzór </a:t>
            </a:r>
            <a:r>
              <a:rPr dirty="0" sz="1200" spc="-5">
                <a:latin typeface="Times New Roman"/>
                <a:cs typeface="Times New Roman"/>
              </a:rPr>
              <a:t>pedagogiczny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organu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prowadzącego.</a:t>
            </a:r>
            <a:endParaRPr sz="1200">
              <a:latin typeface="Times New Roman"/>
              <a:cs typeface="Times New Roman"/>
            </a:endParaRPr>
          </a:p>
          <a:p>
            <a:pPr lvl="1" marL="374015" marR="9525" indent="-229235">
              <a:lnSpc>
                <a:spcPct val="143300"/>
              </a:lnSpc>
              <a:spcBef>
                <a:spcPts val="15"/>
              </a:spcBef>
              <a:buFont typeface="Times New Roman"/>
              <a:buAutoNum type="arabicParenR"/>
              <a:tabLst>
                <a:tab pos="428625" algn="l"/>
                <a:tab pos="429259" algn="l"/>
              </a:tabLst>
            </a:pPr>
            <a:r>
              <a:rPr dirty="0"/>
              <a:t>	</a:t>
            </a:r>
            <a:r>
              <a:rPr dirty="0" sz="1200">
                <a:latin typeface="Times New Roman"/>
                <a:cs typeface="Times New Roman"/>
              </a:rPr>
              <a:t>Skład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poszczególnych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grup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grup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wchodzić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roczników,</a:t>
            </a:r>
            <a:r>
              <a:rPr dirty="0" sz="1200">
                <a:latin typeface="Times New Roman"/>
                <a:cs typeface="Times New Roman"/>
              </a:rPr>
              <a:t> jeśli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przyczyn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organizacyjnych.</a:t>
            </a:r>
            <a:endParaRPr sz="1200">
              <a:latin typeface="Times New Roman"/>
              <a:cs typeface="Times New Roman"/>
            </a:endParaRPr>
          </a:p>
          <a:p>
            <a:pPr lvl="1" marL="390525" indent="-246379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391160" algn="l"/>
              </a:tabLst>
            </a:pPr>
            <a:r>
              <a:rPr dirty="0" sz="1200" spc="-5">
                <a:latin typeface="Times New Roman"/>
                <a:cs typeface="Times New Roman"/>
              </a:rPr>
              <a:t>Celem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 </a:t>
            </a:r>
            <a:r>
              <a:rPr dirty="0" sz="1200">
                <a:latin typeface="Times New Roman"/>
                <a:cs typeface="Times New Roman"/>
              </a:rPr>
              <a:t>przedszkolnego</a:t>
            </a:r>
            <a:r>
              <a:rPr dirty="0" sz="1200" spc="-5">
                <a:latin typeface="Times New Roman"/>
                <a:cs typeface="Times New Roman"/>
              </a:rPr>
              <a:t> jest: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37996" y="438404"/>
            <a:ext cx="5921375" cy="94894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338455" indent="-145415">
              <a:lnSpc>
                <a:spcPct val="100000"/>
              </a:lnSpc>
              <a:spcBef>
                <a:spcPts val="720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zrealizowanie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podstawy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wychowania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przedszkolnego;</a:t>
            </a:r>
            <a:endParaRPr sz="1200">
              <a:latin typeface="Times New Roman"/>
              <a:cs typeface="Times New Roman"/>
            </a:endParaRPr>
          </a:p>
          <a:p>
            <a:pPr marL="338455" indent="-14541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przygotowanie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podjęcia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nauki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szkole;</a:t>
            </a:r>
            <a:endParaRPr sz="1200">
              <a:latin typeface="Times New Roman"/>
              <a:cs typeface="Times New Roman"/>
            </a:endParaRPr>
          </a:p>
          <a:p>
            <a:pPr marL="422275" marR="866140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wspomaganie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rozwijaniu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uzdolnień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kształtowanie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umiejętności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potrzebnych</a:t>
            </a:r>
            <a:r>
              <a:rPr dirty="0" sz="1200">
                <a:latin typeface="Times New Roman"/>
                <a:cs typeface="Times New Roman"/>
              </a:rPr>
              <a:t> im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codziennych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dalszej </a:t>
            </a:r>
            <a:r>
              <a:rPr dirty="0" sz="1200" spc="-5">
                <a:latin typeface="Times New Roman"/>
                <a:cs typeface="Times New Roman"/>
              </a:rPr>
              <a:t>edukacji.</a:t>
            </a:r>
            <a:endParaRPr sz="1200">
              <a:latin typeface="Times New Roman"/>
              <a:cs typeface="Times New Roman"/>
            </a:endParaRPr>
          </a:p>
          <a:p>
            <a:pPr marL="241300" marR="541020" indent="-228600">
              <a:lnSpc>
                <a:spcPct val="143300"/>
              </a:lnSpc>
              <a:spcBef>
                <a:spcPts val="15"/>
              </a:spcBef>
              <a:buAutoNum type="arabicParenR" startAt="11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Oddział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realizuje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podejmowanie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różnorodnych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lvl="1" marL="422275" marR="1209675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podejmowanie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programowej</a:t>
            </a:r>
            <a:r>
              <a:rPr dirty="0" sz="1200">
                <a:latin typeface="Times New Roman"/>
                <a:cs typeface="Times New Roman"/>
              </a:rPr>
              <a:t> wychowania</a:t>
            </a:r>
            <a:r>
              <a:rPr dirty="0" sz="1200" spc="-5">
                <a:latin typeface="Times New Roman"/>
                <a:cs typeface="Times New Roman"/>
              </a:rPr>
              <a:t> przedszkolnego;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440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wprowadzanie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świat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wartości;</a:t>
            </a:r>
            <a:endParaRPr sz="1200">
              <a:latin typeface="Times New Roman"/>
              <a:cs typeface="Times New Roman"/>
            </a:endParaRPr>
          </a:p>
          <a:p>
            <a:pPr lvl="1" marL="422275" marR="6350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rozwijanie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umiejętności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wypowiadania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muzykę,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małe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formy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teatralne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sztuki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plastyczne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-5">
                <a:latin typeface="Times New Roman"/>
                <a:cs typeface="Times New Roman"/>
              </a:rPr>
              <a:t> działania;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współdziałanie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ujednolicenia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630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budowanie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dziecięcej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świecie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społecznym,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przyrodniczym,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technicznym;</a:t>
            </a:r>
            <a:endParaRPr sz="1200">
              <a:latin typeface="Times New Roman"/>
              <a:cs typeface="Times New Roman"/>
            </a:endParaRPr>
          </a:p>
          <a:p>
            <a:pPr lvl="1" marL="422275" marR="508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rozwijanie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społecznych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stwarzanie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sprzyjających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wspólnej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zabawie </a:t>
            </a:r>
            <a:r>
              <a:rPr dirty="0" sz="1200">
                <a:latin typeface="Times New Roman"/>
                <a:cs typeface="Times New Roman"/>
              </a:rPr>
              <a:t>oraz nauce</a:t>
            </a:r>
            <a:r>
              <a:rPr dirty="0" sz="1200" spc="-5">
                <a:latin typeface="Times New Roman"/>
                <a:cs typeface="Times New Roman"/>
              </a:rPr>
              <a:t> dzieci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zróżnicowanych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możliwościach</a:t>
            </a:r>
            <a:endParaRPr sz="1200">
              <a:latin typeface="Times New Roman"/>
              <a:cs typeface="Times New Roman"/>
            </a:endParaRPr>
          </a:p>
          <a:p>
            <a:pPr marL="42227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fizycznych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intelektualnych;</a:t>
            </a:r>
            <a:endParaRPr sz="1200">
              <a:latin typeface="Times New Roman"/>
              <a:cs typeface="Times New Roman"/>
            </a:endParaRPr>
          </a:p>
          <a:p>
            <a:pPr lvl="1" marL="422275" marR="948055" indent="-228600">
              <a:lnSpc>
                <a:spcPts val="2080"/>
              </a:lnSpc>
              <a:spcBef>
                <a:spcPts val="160"/>
              </a:spcBef>
              <a:buAutoNum type="alphaLcParenR" startAt="7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dzieciom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wynikającej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ze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zdiagnozowanych </a:t>
            </a:r>
            <a:r>
              <a:rPr dirty="0" sz="1200">
                <a:latin typeface="Times New Roman"/>
                <a:cs typeface="Times New Roman"/>
              </a:rPr>
              <a:t>potrzeb;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445"/>
              </a:spcBef>
              <a:buAutoNum type="alphaLcParenR" startAt="7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realizację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realizacją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opisanych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wyżej</a:t>
            </a:r>
            <a:endParaRPr sz="1200">
              <a:latin typeface="Times New Roman"/>
              <a:cs typeface="Times New Roman"/>
            </a:endParaRPr>
          </a:p>
          <a:p>
            <a:pPr marL="42227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celów.</a:t>
            </a:r>
            <a:endParaRPr sz="1200">
              <a:latin typeface="Times New Roman"/>
              <a:cs typeface="Times New Roman"/>
            </a:endParaRPr>
          </a:p>
          <a:p>
            <a:pPr marL="241300" marR="7620" indent="-228600">
              <a:lnSpc>
                <a:spcPts val="2080"/>
              </a:lnSpc>
              <a:spcBef>
                <a:spcPts val="160"/>
              </a:spcBef>
              <a:buAutoNum type="arabicParenR" startAt="12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organizowanych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oddziale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przedszkolnym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znajdują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opieką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 wychowania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339090" algn="l"/>
                <a:tab pos="582295" algn="l"/>
                <a:tab pos="1088390" algn="l"/>
                <a:tab pos="1534160" algn="l"/>
                <a:tab pos="2673985" algn="l"/>
                <a:tab pos="2951480" algn="l"/>
                <a:tab pos="3500754" algn="l"/>
                <a:tab pos="4032250" algn="l"/>
                <a:tab pos="4572000" algn="l"/>
                <a:tab pos="5255260" algn="l"/>
              </a:tabLst>
            </a:pPr>
            <a:r>
              <a:rPr dirty="0" sz="1200" spc="-5">
                <a:latin typeface="Times New Roman"/>
                <a:cs typeface="Times New Roman"/>
              </a:rPr>
              <a:t>w	czasie	zajęć	organizowanych	</a:t>
            </a:r>
            <a:r>
              <a:rPr dirty="0" sz="1200">
                <a:latin typeface="Times New Roman"/>
                <a:cs typeface="Times New Roman"/>
              </a:rPr>
              <a:t>na	</a:t>
            </a:r>
            <a:r>
              <a:rPr dirty="0" sz="1200" spc="-5">
                <a:latin typeface="Times New Roman"/>
                <a:cs typeface="Times New Roman"/>
              </a:rPr>
              <a:t>terenie	szkoły	</a:t>
            </a:r>
            <a:r>
              <a:rPr dirty="0" sz="1200">
                <a:latin typeface="Times New Roman"/>
                <a:cs typeface="Times New Roman"/>
              </a:rPr>
              <a:t>opiekę	</a:t>
            </a:r>
            <a:r>
              <a:rPr dirty="0" sz="1200" spc="-5">
                <a:latin typeface="Times New Roman"/>
                <a:cs typeface="Times New Roman"/>
              </a:rPr>
              <a:t>sprawuje	nauczyciel</a:t>
            </a:r>
            <a:endParaRPr sz="1200">
              <a:latin typeface="Times New Roman"/>
              <a:cs typeface="Times New Roman"/>
            </a:endParaRPr>
          </a:p>
          <a:p>
            <a:pPr marL="422275" marR="74358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wychowawca </a:t>
            </a:r>
            <a:r>
              <a:rPr dirty="0" sz="1200">
                <a:latin typeface="Times New Roman"/>
                <a:cs typeface="Times New Roman"/>
              </a:rPr>
              <a:t>oddziału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 </a:t>
            </a:r>
            <a:r>
              <a:rPr dirty="0" sz="1200" spc="-5">
                <a:latin typeface="Times New Roman"/>
                <a:cs typeface="Times New Roman"/>
              </a:rPr>
              <a:t>wspomagający</a:t>
            </a:r>
            <a:r>
              <a:rPr dirty="0" sz="1200">
                <a:latin typeface="Times New Roman"/>
                <a:cs typeface="Times New Roman"/>
              </a:rPr>
              <a:t> /pomoc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nauczyciela/.</a:t>
            </a:r>
            <a:endParaRPr sz="1200">
              <a:latin typeface="Times New Roman"/>
              <a:cs typeface="Times New Roman"/>
            </a:endParaRPr>
          </a:p>
          <a:p>
            <a:pPr lvl="1" marL="422275" marR="8890" indent="-228600">
              <a:lnSpc>
                <a:spcPct val="143300"/>
              </a:lnSpc>
              <a:spcBef>
                <a:spcPts val="10"/>
              </a:spcBef>
              <a:buAutoNum type="alphaLcParenR" startAt="2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wyjść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teren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plac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zabaw,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sprawowana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osoby;</a:t>
            </a:r>
            <a:endParaRPr sz="1200">
              <a:latin typeface="Times New Roman"/>
              <a:cs typeface="Times New Roman"/>
            </a:endParaRPr>
          </a:p>
          <a:p>
            <a:pPr lvl="1" marL="422275" marR="6350" indent="-228600">
              <a:lnSpc>
                <a:spcPct val="143300"/>
              </a:lnSpc>
              <a:spcBef>
                <a:spcPts val="15"/>
              </a:spcBef>
              <a:buAutoNum type="alphaLcParenR" startAt="2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zwiększenia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poziomu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wyjść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teren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wyznaczyć </a:t>
            </a:r>
            <a:r>
              <a:rPr dirty="0" sz="1200">
                <a:latin typeface="Times New Roman"/>
                <a:cs typeface="Times New Roman"/>
              </a:rPr>
              <a:t>innych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lvl="1" marL="422275" marR="6350" indent="-228600">
              <a:lnSpc>
                <a:spcPct val="143500"/>
              </a:lnSpc>
              <a:spcBef>
                <a:spcPts val="10"/>
              </a:spcBef>
              <a:buAutoNum type="alphaLcParenR" startAt="2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opiekę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nad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dziećmi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sprawować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wolontariusze,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zawartej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umowy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wolontariatu.</a:t>
            </a:r>
            <a:endParaRPr sz="1200">
              <a:latin typeface="Times New Roman"/>
              <a:cs typeface="Times New Roman"/>
            </a:endParaRPr>
          </a:p>
          <a:p>
            <a:pPr lvl="1" marL="422275" marR="6350" indent="-228600">
              <a:lnSpc>
                <a:spcPct val="143300"/>
              </a:lnSpc>
              <a:spcBef>
                <a:spcPts val="10"/>
              </a:spcBef>
              <a:buAutoNum type="alphaLcParenR" startAt="2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dodatkowych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opiekę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dziećmi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zajęcia.</a:t>
            </a:r>
            <a:endParaRPr sz="1200">
              <a:latin typeface="Times New Roman"/>
              <a:cs typeface="Times New Roman"/>
            </a:endParaRPr>
          </a:p>
          <a:p>
            <a:pPr algn="just" marL="241300" marR="5715" indent="-228600">
              <a:lnSpc>
                <a:spcPct val="143700"/>
              </a:lnSpc>
              <a:spcBef>
                <a:spcPts val="10"/>
              </a:spcBef>
              <a:buAutoNum type="arabicParenR" startAt="12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przyprowadzane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odbierane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>
                <a:latin typeface="Times New Roman"/>
                <a:cs typeface="Times New Roman"/>
              </a:rPr>
              <a:t> 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prawnych </a:t>
            </a:r>
            <a:r>
              <a:rPr dirty="0" sz="1200">
                <a:latin typeface="Times New Roman"/>
                <a:cs typeface="Times New Roman"/>
              </a:rPr>
              <a:t>opiekunów oraz inne osoby upoważnione na piśmie do </a:t>
            </a:r>
            <a:r>
              <a:rPr dirty="0" sz="1200" spc="-5">
                <a:latin typeface="Times New Roman"/>
                <a:cs typeface="Times New Roman"/>
              </a:rPr>
              <a:t>realizacji </a:t>
            </a:r>
            <a:r>
              <a:rPr dirty="0" sz="1200">
                <a:latin typeface="Times New Roman"/>
                <a:cs typeface="Times New Roman"/>
              </a:rPr>
              <a:t>tych </a:t>
            </a:r>
            <a:r>
              <a:rPr dirty="0" sz="1200" spc="-5">
                <a:latin typeface="Times New Roman"/>
                <a:cs typeface="Times New Roman"/>
              </a:rPr>
              <a:t>czynności.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Osoby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przyprowadzające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(rodzice,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prawni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10051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2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6764" y="877315"/>
            <a:ext cx="5788660" cy="6450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Podstawa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prawna: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Ustawa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i="1">
                <a:latin typeface="Times New Roman"/>
                <a:cs typeface="Times New Roman"/>
              </a:rPr>
              <a:t> dnia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14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grudnia 2016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Prawo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oświatowe</a:t>
            </a:r>
            <a:r>
              <a:rPr dirty="0" sz="1000" spc="30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(Dz.U.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2023</a:t>
            </a:r>
            <a:r>
              <a:rPr dirty="0" sz="1000" spc="-5">
                <a:latin typeface="Times New Roman"/>
                <a:cs typeface="Times New Roman"/>
              </a:rPr>
              <a:t> r. </a:t>
            </a:r>
            <a:r>
              <a:rPr dirty="0" sz="1000">
                <a:latin typeface="Times New Roman"/>
                <a:cs typeface="Times New Roman"/>
              </a:rPr>
              <a:t>poz.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900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ze zm.),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Ustawa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 </a:t>
            </a:r>
            <a:r>
              <a:rPr dirty="0" sz="1000" i="1">
                <a:latin typeface="Times New Roman"/>
                <a:cs typeface="Times New Roman"/>
              </a:rPr>
              <a:t>dnia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7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września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1991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systemie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oświaty</a:t>
            </a:r>
            <a:r>
              <a:rPr dirty="0" sz="1000" spc="30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(t.j.</a:t>
            </a:r>
            <a:r>
              <a:rPr dirty="0" sz="1000">
                <a:latin typeface="Times New Roman"/>
                <a:cs typeface="Times New Roman"/>
              </a:rPr>
              <a:t> Dz.U.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2022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r.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poz. </a:t>
            </a:r>
            <a:r>
              <a:rPr dirty="0" sz="1000" spc="-5">
                <a:latin typeface="Times New Roman"/>
                <a:cs typeface="Times New Roman"/>
              </a:rPr>
              <a:t>2230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zm.),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Ustawa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i="1">
                <a:latin typeface="Times New Roman"/>
                <a:cs typeface="Times New Roman"/>
              </a:rPr>
              <a:t> dnia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26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stycznia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1982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Karta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nauczyciela</a:t>
            </a:r>
            <a:r>
              <a:rPr dirty="0" sz="1000" spc="45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(t.j.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Dz.U.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2023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r. </a:t>
            </a:r>
            <a:r>
              <a:rPr dirty="0" sz="1000">
                <a:latin typeface="Times New Roman"/>
                <a:cs typeface="Times New Roman"/>
              </a:rPr>
              <a:t>poz.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984 </a:t>
            </a:r>
            <a:r>
              <a:rPr dirty="0" sz="1000" spc="-5">
                <a:latin typeface="Times New Roman"/>
                <a:cs typeface="Times New Roman"/>
              </a:rPr>
              <a:t>ze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zm.),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469265" marR="8890" indent="-228600">
              <a:lnSpc>
                <a:spcPts val="115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Rozporządzenie</a:t>
            </a:r>
            <a:r>
              <a:rPr dirty="0" sz="1000" spc="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Ministra</a:t>
            </a:r>
            <a:r>
              <a:rPr dirty="0" sz="1000" spc="7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Edukacji</a:t>
            </a:r>
            <a:r>
              <a:rPr dirty="0" sz="1000" spc="6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Narodowej</a:t>
            </a:r>
            <a:r>
              <a:rPr dirty="0" sz="1000" spc="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spc="6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dnia</a:t>
            </a:r>
            <a:r>
              <a:rPr dirty="0" sz="1000" spc="60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28</a:t>
            </a:r>
            <a:r>
              <a:rPr dirty="0" sz="1000" spc="5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lutego</a:t>
            </a:r>
            <a:r>
              <a:rPr dirty="0" sz="1000" spc="7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2019</a:t>
            </a:r>
            <a:r>
              <a:rPr dirty="0" sz="1000" spc="10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spc="6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spc="6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sprawie</a:t>
            </a:r>
            <a:r>
              <a:rPr dirty="0" sz="1000" spc="7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szczegółowej </a:t>
            </a:r>
            <a:r>
              <a:rPr dirty="0" sz="1000" spc="-2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organizacji</a:t>
            </a:r>
            <a:r>
              <a:rPr dirty="0" sz="1000" i="1">
                <a:latin typeface="Times New Roman"/>
                <a:cs typeface="Times New Roman"/>
              </a:rPr>
              <a:t> publicznych</a:t>
            </a:r>
            <a:r>
              <a:rPr dirty="0" sz="1000" spc="-5" i="1">
                <a:latin typeface="Times New Roman"/>
                <a:cs typeface="Times New Roman"/>
              </a:rPr>
              <a:t> szkół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publicznych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przedszkoli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(Dz.U.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2019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r.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poz.</a:t>
            </a:r>
            <a:r>
              <a:rPr dirty="0" sz="1000" spc="-5">
                <a:latin typeface="Times New Roman"/>
                <a:cs typeface="Times New Roman"/>
              </a:rPr>
              <a:t> 502),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algn="just" marL="469265" marR="5080" indent="-228600">
              <a:lnSpc>
                <a:spcPct val="95800"/>
              </a:lnSpc>
              <a:spcBef>
                <a:spcPts val="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Rozporządzenie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Ministra</a:t>
            </a:r>
            <a:r>
              <a:rPr dirty="0" sz="1000" i="1">
                <a:latin typeface="Times New Roman"/>
                <a:cs typeface="Times New Roman"/>
              </a:rPr>
              <a:t> Edukacji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Narodowej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i="1">
                <a:latin typeface="Times New Roman"/>
                <a:cs typeface="Times New Roman"/>
              </a:rPr>
              <a:t> dnia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14</a:t>
            </a:r>
            <a:r>
              <a:rPr dirty="0" sz="1000" spc="-5" i="1">
                <a:latin typeface="Times New Roman"/>
                <a:cs typeface="Times New Roman"/>
              </a:rPr>
              <a:t> lutego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2017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sprawie</a:t>
            </a:r>
            <a:r>
              <a:rPr dirty="0" sz="1000" spc="2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podstawy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programowej wychowania przedszkolnego oraz podstawy programowej kształcenia ogólnego </a:t>
            </a:r>
            <a:r>
              <a:rPr dirty="0" sz="1000" i="1">
                <a:latin typeface="Times New Roman"/>
                <a:cs typeface="Times New Roman"/>
              </a:rPr>
              <a:t>dla </a:t>
            </a:r>
            <a:r>
              <a:rPr dirty="0" sz="1000" spc="-5" i="1">
                <a:latin typeface="Times New Roman"/>
                <a:cs typeface="Times New Roman"/>
              </a:rPr>
              <a:t>szkoły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podstawowej, w tym </a:t>
            </a:r>
            <a:r>
              <a:rPr dirty="0" sz="1000" i="1">
                <a:latin typeface="Times New Roman"/>
                <a:cs typeface="Times New Roman"/>
              </a:rPr>
              <a:t>dla </a:t>
            </a:r>
            <a:r>
              <a:rPr dirty="0" sz="1000" spc="-5" i="1">
                <a:latin typeface="Times New Roman"/>
                <a:cs typeface="Times New Roman"/>
              </a:rPr>
              <a:t>uczniów z </a:t>
            </a:r>
            <a:r>
              <a:rPr dirty="0" sz="1000" i="1">
                <a:latin typeface="Times New Roman"/>
                <a:cs typeface="Times New Roman"/>
              </a:rPr>
              <a:t>niepełnosprawnością </a:t>
            </a:r>
            <a:r>
              <a:rPr dirty="0" sz="1000" spc="-5" i="1">
                <a:latin typeface="Times New Roman"/>
                <a:cs typeface="Times New Roman"/>
              </a:rPr>
              <a:t>intelektualną w stopniu umiarkowanym lub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znacznym,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kształcenia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ogólnego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dla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branżowej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szkoły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stopnia,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kształcenia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ogólnego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dla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szkoły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specjalnej przysposabiającej </a:t>
            </a:r>
            <a:r>
              <a:rPr dirty="0" sz="1000" i="1">
                <a:latin typeface="Times New Roman"/>
                <a:cs typeface="Times New Roman"/>
              </a:rPr>
              <a:t>do </a:t>
            </a:r>
            <a:r>
              <a:rPr dirty="0" sz="1000" spc="-5" i="1">
                <a:latin typeface="Times New Roman"/>
                <a:cs typeface="Times New Roman"/>
              </a:rPr>
              <a:t>pracy oraz kształcenia ogólnego </a:t>
            </a:r>
            <a:r>
              <a:rPr dirty="0" sz="1000" i="1">
                <a:latin typeface="Times New Roman"/>
                <a:cs typeface="Times New Roman"/>
              </a:rPr>
              <a:t>dla </a:t>
            </a:r>
            <a:r>
              <a:rPr dirty="0" sz="1000" spc="-5" i="1">
                <a:latin typeface="Times New Roman"/>
                <a:cs typeface="Times New Roman"/>
              </a:rPr>
              <a:t>szkoły policealnej </a:t>
            </a:r>
            <a:r>
              <a:rPr dirty="0" sz="1000" spc="-5">
                <a:latin typeface="Times New Roman"/>
                <a:cs typeface="Times New Roman"/>
              </a:rPr>
              <a:t>(Dz.U. z 2017 r. </a:t>
            </a:r>
            <a:r>
              <a:rPr dirty="0" sz="1000">
                <a:latin typeface="Times New Roman"/>
                <a:cs typeface="Times New Roman"/>
              </a:rPr>
              <a:t> poz. </a:t>
            </a:r>
            <a:r>
              <a:rPr dirty="0" sz="1000" spc="-5">
                <a:latin typeface="Times New Roman"/>
                <a:cs typeface="Times New Roman"/>
              </a:rPr>
              <a:t>356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zm.),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Ustawa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i="1">
                <a:latin typeface="Times New Roman"/>
                <a:cs typeface="Times New Roman"/>
              </a:rPr>
              <a:t> dnia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27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sierpnia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10" i="1">
                <a:latin typeface="Times New Roman"/>
                <a:cs typeface="Times New Roman"/>
              </a:rPr>
              <a:t>2009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finansach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publicznych</a:t>
            </a:r>
            <a:r>
              <a:rPr dirty="0" sz="1000" spc="50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(t.j.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Dz.U.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2023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r.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poz.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1270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ze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zm.),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469265" marR="52705" indent="-228600">
              <a:lnSpc>
                <a:spcPts val="115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Rozporządzenie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Ministra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Edukacji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Narodowej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dnia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9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sierpnia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2017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sprawie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zasad</a:t>
            </a:r>
            <a:r>
              <a:rPr dirty="0" sz="1000" spc="1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organizacji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udzielania</a:t>
            </a:r>
            <a:r>
              <a:rPr dirty="0" sz="1000" spc="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pomocy</a:t>
            </a:r>
            <a:r>
              <a:rPr dirty="0" sz="1000" spc="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psychologiczno-pedagogicznej</a:t>
            </a:r>
            <a:r>
              <a:rPr dirty="0" sz="1000" spc="2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spc="2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publicznych</a:t>
            </a:r>
            <a:r>
              <a:rPr dirty="0" sz="1000" spc="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przedszkolach,</a:t>
            </a:r>
            <a:r>
              <a:rPr dirty="0" sz="1000" spc="2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szkołach</a:t>
            </a:r>
            <a:r>
              <a:rPr dirty="0" sz="1000" spc="3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1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placówkach </a:t>
            </a:r>
            <a:r>
              <a:rPr dirty="0" sz="1000" spc="-235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(t.j.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Dz.U.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2023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r.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poz.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1798 ze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zm.)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algn="just" marL="469265" marR="5080" indent="-228600">
              <a:lnSpc>
                <a:spcPts val="1150"/>
              </a:lnSpc>
              <a:buFont typeface="Symbol"/>
              <a:buChar char=""/>
              <a:tabLst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Rozporządzenie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Ministra</a:t>
            </a:r>
            <a:r>
              <a:rPr dirty="0" sz="1000" i="1">
                <a:latin typeface="Times New Roman"/>
                <a:cs typeface="Times New Roman"/>
              </a:rPr>
              <a:t> Edukacji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Narodowej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i="1">
                <a:latin typeface="Times New Roman"/>
                <a:cs typeface="Times New Roman"/>
              </a:rPr>
              <a:t> dnia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22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lutego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2019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sprawie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oceniania,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klasyfikowania i promowania uczniów i słuchaczy w szkołach publicznych </a:t>
            </a:r>
            <a:r>
              <a:rPr dirty="0" sz="1000" spc="-5">
                <a:latin typeface="Times New Roman"/>
                <a:cs typeface="Times New Roman"/>
              </a:rPr>
              <a:t>(Dz.U. z 2019 </a:t>
            </a:r>
            <a:r>
              <a:rPr dirty="0" sz="1000" spc="-10">
                <a:latin typeface="Times New Roman"/>
                <a:cs typeface="Times New Roman"/>
              </a:rPr>
              <a:t>r. </a:t>
            </a:r>
            <a:r>
              <a:rPr dirty="0" sz="1000">
                <a:latin typeface="Times New Roman"/>
                <a:cs typeface="Times New Roman"/>
              </a:rPr>
              <a:t>poz. </a:t>
            </a:r>
            <a:r>
              <a:rPr dirty="0" sz="1000" spc="-5">
                <a:latin typeface="Times New Roman"/>
                <a:cs typeface="Times New Roman"/>
              </a:rPr>
              <a:t>373 ze </a:t>
            </a:r>
            <a:r>
              <a:rPr dirty="0" sz="1000">
                <a:latin typeface="Times New Roman"/>
                <a:cs typeface="Times New Roman"/>
              </a:rPr>
              <a:t> zm.),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algn="just" marL="469265" marR="6350" indent="-228600">
              <a:lnSpc>
                <a:spcPct val="95700"/>
              </a:lnSpc>
              <a:buFont typeface="Symbol"/>
              <a:buChar char=""/>
              <a:tabLst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Rozporządzenie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Ministra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Edukacji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Narodowej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i="1">
                <a:latin typeface="Times New Roman"/>
                <a:cs typeface="Times New Roman"/>
              </a:rPr>
              <a:t> dnia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9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sierpnia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2017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sprawie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warunków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organizowania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kształcenia,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wychowania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i="1">
                <a:latin typeface="Times New Roman"/>
                <a:cs typeface="Times New Roman"/>
              </a:rPr>
              <a:t> opieki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dla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dzieci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młodzieży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niepełnosprawnych,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niedostosowanych społecznie i zagrożonych niedostosowaniem społecznym </a:t>
            </a:r>
            <a:r>
              <a:rPr dirty="0" sz="1000" spc="-5">
                <a:latin typeface="Times New Roman"/>
                <a:cs typeface="Times New Roman"/>
              </a:rPr>
              <a:t>(t.j. Dz.U. z 2020 </a:t>
            </a:r>
            <a:r>
              <a:rPr dirty="0" sz="1000" spc="-10">
                <a:latin typeface="Times New Roman"/>
                <a:cs typeface="Times New Roman"/>
              </a:rPr>
              <a:t>r. </a:t>
            </a:r>
            <a:r>
              <a:rPr dirty="0" sz="1000" spc="-5">
                <a:latin typeface="Times New Roman"/>
                <a:cs typeface="Times New Roman"/>
              </a:rPr>
              <a:t>poz. 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1309),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algn="just" marL="469265" marR="5080" indent="-228600">
              <a:lnSpc>
                <a:spcPts val="1140"/>
              </a:lnSpc>
              <a:spcBef>
                <a:spcPts val="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Ustawa</a:t>
            </a:r>
            <a:r>
              <a:rPr dirty="0" sz="1000" spc="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spc="3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dnia</a:t>
            </a:r>
            <a:r>
              <a:rPr dirty="0" sz="1000" spc="3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24</a:t>
            </a:r>
            <a:r>
              <a:rPr dirty="0" sz="1000" spc="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kwietnia</a:t>
            </a:r>
            <a:r>
              <a:rPr dirty="0" sz="1000" spc="10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2003</a:t>
            </a:r>
            <a:r>
              <a:rPr dirty="0" sz="1000" spc="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r.</a:t>
            </a:r>
            <a:r>
              <a:rPr dirty="0" sz="1000" spc="4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</a:t>
            </a:r>
            <a:r>
              <a:rPr dirty="0" sz="1000" spc="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działalności</a:t>
            </a:r>
            <a:r>
              <a:rPr dirty="0" sz="1000" spc="3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pożytku</a:t>
            </a:r>
            <a:r>
              <a:rPr dirty="0" sz="1000" spc="3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publicznego</a:t>
            </a:r>
            <a:r>
              <a:rPr dirty="0" sz="1000" spc="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</a:t>
            </a:r>
            <a:r>
              <a:rPr dirty="0" sz="1000" spc="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wolontariacie</a:t>
            </a:r>
            <a:r>
              <a:rPr dirty="0" sz="1000" spc="45" i="1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(Dz.U.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2023 </a:t>
            </a:r>
            <a:r>
              <a:rPr dirty="0" sz="1000" spc="-2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r. </a:t>
            </a:r>
            <a:r>
              <a:rPr dirty="0" sz="1000">
                <a:latin typeface="Times New Roman"/>
                <a:cs typeface="Times New Roman"/>
              </a:rPr>
              <a:t>poz. </a:t>
            </a:r>
            <a:r>
              <a:rPr dirty="0" sz="1000" spc="-5">
                <a:latin typeface="Times New Roman"/>
                <a:cs typeface="Times New Roman"/>
              </a:rPr>
              <a:t>571),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000">
              <a:latin typeface="Times New Roman"/>
              <a:cs typeface="Times New Roman"/>
            </a:endParaRPr>
          </a:p>
          <a:p>
            <a:pPr algn="just" marL="464820" marR="8255" indent="-226060">
              <a:lnSpc>
                <a:spcPct val="95700"/>
              </a:lnSpc>
              <a:spcBef>
                <a:spcPts val="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Uchwała </a:t>
            </a:r>
            <a:r>
              <a:rPr dirty="0" sz="1000" i="1">
                <a:latin typeface="Times New Roman"/>
                <a:cs typeface="Times New Roman"/>
              </a:rPr>
              <a:t>nr </a:t>
            </a:r>
            <a:r>
              <a:rPr dirty="0" sz="1000" spc="-5" i="1">
                <a:latin typeface="Times New Roman"/>
                <a:cs typeface="Times New Roman"/>
              </a:rPr>
              <a:t>LXX/600/2023 Rady Gminy Grudziądz z dnia </a:t>
            </a:r>
            <a:r>
              <a:rPr dirty="0" sz="1000" i="1">
                <a:latin typeface="Times New Roman"/>
                <a:cs typeface="Times New Roman"/>
              </a:rPr>
              <a:t>29 </a:t>
            </a:r>
            <a:r>
              <a:rPr dirty="0" sz="1000" spc="-5" i="1">
                <a:latin typeface="Times New Roman"/>
                <a:cs typeface="Times New Roman"/>
              </a:rPr>
              <a:t>czerwca </a:t>
            </a:r>
            <a:r>
              <a:rPr dirty="0" sz="1000" i="1">
                <a:latin typeface="Times New Roman"/>
                <a:cs typeface="Times New Roman"/>
              </a:rPr>
              <a:t>2023 </a:t>
            </a:r>
            <a:r>
              <a:rPr dirty="0" sz="1000" spc="-5" i="1">
                <a:latin typeface="Times New Roman"/>
                <a:cs typeface="Times New Roman"/>
              </a:rPr>
              <a:t>r. w sprawie określenia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wysokości</a:t>
            </a:r>
            <a:r>
              <a:rPr dirty="0" sz="1000" i="1">
                <a:latin typeface="Times New Roman"/>
                <a:cs typeface="Times New Roman"/>
              </a:rPr>
              <a:t> opłaty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korzystanie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z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wychowania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przedszkolnego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uczniów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objętych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wychowaniem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przedszkolnym</a:t>
            </a:r>
            <a:r>
              <a:rPr dirty="0" sz="1000" i="1">
                <a:latin typeface="Times New Roman"/>
                <a:cs typeface="Times New Roman"/>
              </a:rPr>
              <a:t> do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końca</a:t>
            </a:r>
            <a:r>
              <a:rPr dirty="0" sz="1000" spc="5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roku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szkolnego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roku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kalendarzowym,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którym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kończą</a:t>
            </a:r>
            <a:r>
              <a:rPr dirty="0" sz="1000" spc="2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6</a:t>
            </a:r>
            <a:r>
              <a:rPr dirty="0" sz="1000" spc="2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lat,</a:t>
            </a:r>
            <a:r>
              <a:rPr dirty="0" sz="1000" spc="24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prowadzonym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przez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Gminę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Grudziądz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przedszkolu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oraz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oddziałach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przedszkolnych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w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publicznych 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szkołach</a:t>
            </a:r>
            <a:r>
              <a:rPr dirty="0" sz="100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podstawowych.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37996" y="438404"/>
            <a:ext cx="5923915" cy="9225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41300" marR="5080">
              <a:lnSpc>
                <a:spcPct val="1437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opiekunowie,</a:t>
            </a:r>
            <a:r>
              <a:rPr dirty="0" sz="1200">
                <a:latin typeface="Times New Roman"/>
                <a:cs typeface="Times New Roman"/>
              </a:rPr>
              <a:t> osoby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upoważnione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dokumentem)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osobiście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przekazać</a:t>
            </a:r>
            <a:r>
              <a:rPr dirty="0" sz="1200">
                <a:latin typeface="Times New Roman"/>
                <a:cs typeface="Times New Roman"/>
              </a:rPr>
              <a:t> 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nauczycielowi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pracownikowi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obsługi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odebrać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bezpośrednio</a:t>
            </a:r>
            <a:r>
              <a:rPr dirty="0" sz="1200">
                <a:latin typeface="Times New Roman"/>
                <a:cs typeface="Times New Roman"/>
              </a:rPr>
              <a:t> po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zakończeniu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edukacyjno-wychowawczych</a:t>
            </a:r>
            <a:r>
              <a:rPr dirty="0" sz="1200">
                <a:latin typeface="Times New Roman"/>
                <a:cs typeface="Times New Roman"/>
              </a:rPr>
              <a:t> 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dodatkowych.</a:t>
            </a:r>
            <a:endParaRPr sz="1200">
              <a:latin typeface="Times New Roman"/>
              <a:cs typeface="Times New Roman"/>
            </a:endParaRPr>
          </a:p>
          <a:p>
            <a:pPr marL="422275" marR="5080" indent="-228600">
              <a:lnSpc>
                <a:spcPct val="143500"/>
              </a:lnSpc>
              <a:spcBef>
                <a:spcPts val="10"/>
              </a:spcBef>
              <a:buAutoNum type="alphaLcParenR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wyjątkowych,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przewidzieć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(np.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złe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warunki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atmosferyczne,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awarie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pojazdów,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zdarzenia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losowe),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prawni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opiekunowie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wskazać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telefonicznie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(sms-em)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osobę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odbierającą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dziecko,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odebraniem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dziecka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okazuje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nauczycielowi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przedszkolnego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dowód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tożsamości;</a:t>
            </a:r>
            <a:endParaRPr sz="1200">
              <a:latin typeface="Times New Roman"/>
              <a:cs typeface="Times New Roman"/>
            </a:endParaRPr>
          </a:p>
          <a:p>
            <a:pPr marL="422275" marR="889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wydane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osobom,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istnieje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podejrzenie,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że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wpływem </a:t>
            </a:r>
            <a:r>
              <a:rPr dirty="0" sz="1200">
                <a:latin typeface="Times New Roman"/>
                <a:cs typeface="Times New Roman"/>
              </a:rPr>
              <a:t>alkoholu lub innych </a:t>
            </a:r>
            <a:r>
              <a:rPr dirty="0" sz="1200" spc="-5">
                <a:latin typeface="Times New Roman"/>
                <a:cs typeface="Times New Roman"/>
              </a:rPr>
              <a:t>środków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odurzających;</a:t>
            </a:r>
            <a:endParaRPr sz="1200">
              <a:latin typeface="Times New Roman"/>
              <a:cs typeface="Times New Roman"/>
            </a:endParaRPr>
          </a:p>
          <a:p>
            <a:pPr algn="just" marL="422275" marR="8255" indent="-228600">
              <a:lnSpc>
                <a:spcPct val="143900"/>
              </a:lnSpc>
              <a:spcBef>
                <a:spcPts val="5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w przypadkach określonych </a:t>
            </a:r>
            <a:r>
              <a:rPr dirty="0" sz="1200">
                <a:latin typeface="Times New Roman"/>
                <a:cs typeface="Times New Roman"/>
              </a:rPr>
              <a:t>w pkt. b </a:t>
            </a:r>
            <a:r>
              <a:rPr dirty="0" sz="1200" spc="-5">
                <a:latin typeface="Times New Roman"/>
                <a:cs typeface="Times New Roman"/>
              </a:rPr>
              <a:t>nauczyciel, </a:t>
            </a:r>
            <a:r>
              <a:rPr dirty="0" sz="1200">
                <a:latin typeface="Times New Roman"/>
                <a:cs typeface="Times New Roman"/>
              </a:rPr>
              <a:t>pod </a:t>
            </a:r>
            <a:r>
              <a:rPr dirty="0" sz="1200" spc="-5">
                <a:latin typeface="Times New Roman"/>
                <a:cs typeface="Times New Roman"/>
              </a:rPr>
              <a:t>którego </a:t>
            </a:r>
            <a:r>
              <a:rPr dirty="0" sz="1200">
                <a:latin typeface="Times New Roman"/>
                <a:cs typeface="Times New Roman"/>
              </a:rPr>
              <a:t>opieką znajduje </a:t>
            </a:r>
            <a:r>
              <a:rPr dirty="0" sz="1200" spc="-5">
                <a:latin typeface="Times New Roman"/>
                <a:cs typeface="Times New Roman"/>
              </a:rPr>
              <a:t>się dziecko,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powiadamia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policję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oczekuje</a:t>
            </a:r>
            <a:r>
              <a:rPr dirty="0" sz="1200">
                <a:latin typeface="Times New Roman"/>
                <a:cs typeface="Times New Roman"/>
              </a:rPr>
              <a:t> jej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przybycia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potwierdzenia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zaprzeczenia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powziętym podejrzeniom;</a:t>
            </a:r>
            <a:endParaRPr sz="1200">
              <a:latin typeface="Times New Roman"/>
              <a:cs typeface="Times New Roman"/>
            </a:endParaRPr>
          </a:p>
          <a:p>
            <a:pPr algn="just" marL="422275" marR="748665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przypadku uzasadnionej interwencji policji, </a:t>
            </a:r>
            <a:r>
              <a:rPr dirty="0" sz="1200">
                <a:latin typeface="Times New Roman"/>
                <a:cs typeface="Times New Roman"/>
              </a:rPr>
              <a:t>dyrektor </a:t>
            </a:r>
            <a:r>
              <a:rPr dirty="0" sz="1200" spc="-5">
                <a:latin typeface="Times New Roman"/>
                <a:cs typeface="Times New Roman"/>
              </a:rPr>
              <a:t>szkoły powiadamia sąd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rodzinny.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8600">
              <a:lnSpc>
                <a:spcPct val="100000"/>
              </a:lnSpc>
              <a:spcBef>
                <a:spcPts val="445"/>
              </a:spcBef>
              <a:buAutoNum type="arabicParenR" startAt="1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współdziała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uczęszczających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aspektach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poprzez:</a:t>
            </a:r>
            <a:endParaRPr sz="1200">
              <a:latin typeface="Times New Roman"/>
              <a:cs typeface="Times New Roman"/>
            </a:endParaRPr>
          </a:p>
          <a:p>
            <a:pPr lvl="1" marL="422275" marR="5715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umożliwianie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systematycznego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wypowiadania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kwestiach</a:t>
            </a:r>
            <a:r>
              <a:rPr dirty="0" sz="1200">
                <a:latin typeface="Times New Roman"/>
                <a:cs typeface="Times New Roman"/>
              </a:rPr>
              <a:t> dotyczących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przekazywanie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realizowanej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programowej</a:t>
            </a:r>
            <a:endParaRPr sz="1200">
              <a:latin typeface="Times New Roman"/>
              <a:cs typeface="Times New Roman"/>
            </a:endParaRPr>
          </a:p>
          <a:p>
            <a:pPr marL="42227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wychowania </a:t>
            </a:r>
            <a:r>
              <a:rPr dirty="0" sz="1200">
                <a:latin typeface="Times New Roman"/>
                <a:cs typeface="Times New Roman"/>
              </a:rPr>
              <a:t>przedszkolnego i</a:t>
            </a:r>
            <a:r>
              <a:rPr dirty="0" sz="1200" spc="-5">
                <a:latin typeface="Times New Roman"/>
                <a:cs typeface="Times New Roman"/>
              </a:rPr>
              <a:t> osiągnięciach</a:t>
            </a:r>
            <a:r>
              <a:rPr dirty="0" sz="1200">
                <a:latin typeface="Times New Roman"/>
                <a:cs typeface="Times New Roman"/>
              </a:rPr>
              <a:t> dzieci 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 </a:t>
            </a:r>
            <a:r>
              <a:rPr dirty="0" sz="1200" spc="-5">
                <a:latin typeface="Times New Roman"/>
                <a:cs typeface="Times New Roman"/>
              </a:rPr>
              <a:t>zakresie;</a:t>
            </a:r>
            <a:endParaRPr sz="1200">
              <a:latin typeface="Times New Roman"/>
              <a:cs typeface="Times New Roman"/>
            </a:endParaRPr>
          </a:p>
          <a:p>
            <a:pPr lvl="1" marL="422275" marR="6350" indent="-228600">
              <a:lnSpc>
                <a:spcPts val="2080"/>
              </a:lnSpc>
              <a:spcBef>
                <a:spcPts val="160"/>
              </a:spcBef>
              <a:buAutoNum type="alphaLcParenR" startAt="3"/>
              <a:tabLst>
                <a:tab pos="339090" algn="l"/>
                <a:tab pos="1112520" algn="l"/>
                <a:tab pos="1786889" algn="l"/>
                <a:tab pos="2569845" algn="l"/>
                <a:tab pos="2863850" algn="l"/>
                <a:tab pos="3352800" algn="l"/>
                <a:tab pos="4006850" algn="l"/>
                <a:tab pos="4418330" algn="l"/>
                <a:tab pos="5324475" algn="l"/>
              </a:tabLst>
            </a:pPr>
            <a:r>
              <a:rPr dirty="0" sz="1200">
                <a:latin typeface="Times New Roman"/>
                <a:cs typeface="Times New Roman"/>
              </a:rPr>
              <a:t>ud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iel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nie	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>
                <a:latin typeface="Times New Roman"/>
                <a:cs typeface="Times New Roman"/>
              </a:rPr>
              <a:t>tel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j	info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ji	na	tem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	d</a:t>
            </a:r>
            <a:r>
              <a:rPr dirty="0" sz="1200" spc="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ie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,	jego	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ho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nia,	post</a:t>
            </a:r>
            <a:r>
              <a:rPr dirty="0" sz="1200" spc="-5">
                <a:latin typeface="Times New Roman"/>
                <a:cs typeface="Times New Roman"/>
              </a:rPr>
              <a:t>ę</a:t>
            </a:r>
            <a:r>
              <a:rPr dirty="0" sz="1200">
                <a:latin typeface="Times New Roman"/>
                <a:cs typeface="Times New Roman"/>
              </a:rPr>
              <a:t>pów 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ewentualnych</a:t>
            </a:r>
            <a:r>
              <a:rPr dirty="0" sz="1200">
                <a:latin typeface="Times New Roman"/>
                <a:cs typeface="Times New Roman"/>
              </a:rPr>
              <a:t> przyczyn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trudności;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445"/>
              </a:spcBef>
              <a:buAutoNum type="alphaLcParenR" startAt="3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tworzenie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przestrzeni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wspólnych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ustaleń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wychowania,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46037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przedszkolnego;</a:t>
            </a:r>
            <a:endParaRPr sz="1200">
              <a:latin typeface="Times New Roman"/>
              <a:cs typeface="Times New Roman"/>
            </a:endParaRPr>
          </a:p>
          <a:p>
            <a:pPr lvl="1" marL="422275" indent="-228600">
              <a:lnSpc>
                <a:spcPct val="100000"/>
              </a:lnSpc>
              <a:spcBef>
                <a:spcPts val="625"/>
              </a:spcBef>
              <a:buAutoNum type="alphaLcParenR" startAt="5"/>
              <a:tabLst>
                <a:tab pos="339090" algn="l"/>
                <a:tab pos="1371600" algn="l"/>
                <a:tab pos="1983739" algn="l"/>
                <a:tab pos="3083560" algn="l"/>
                <a:tab pos="3484245" algn="l"/>
                <a:tab pos="4604385" algn="l"/>
                <a:tab pos="5088890" algn="l"/>
                <a:tab pos="5335905" algn="l"/>
              </a:tabLst>
            </a:pPr>
            <a:r>
              <a:rPr dirty="0" sz="1200">
                <a:latin typeface="Times New Roman"/>
                <a:cs typeface="Times New Roman"/>
              </a:rPr>
              <a:t>org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nizo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e	</a:t>
            </a:r>
            <a:r>
              <a:rPr dirty="0" sz="1200" spc="-5">
                <a:latin typeface="Times New Roman"/>
                <a:cs typeface="Times New Roman"/>
              </a:rPr>
              <a:t>spo</a:t>
            </a:r>
            <a:r>
              <a:rPr dirty="0" sz="1200">
                <a:latin typeface="Times New Roman"/>
                <a:cs typeface="Times New Roman"/>
              </a:rPr>
              <a:t>tk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ń	info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yjnych	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z	i</a:t>
            </a:r>
            <a:r>
              <a:rPr dirty="0" sz="1200" spc="15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dywidu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lnych	porad	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spr</a:t>
            </a:r>
            <a:r>
              <a:rPr dirty="0" sz="1200" spc="-1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 marL="422275" marR="571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wychowania,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zagrożeń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cywilizacyjnych,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sposobów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uczenia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dalszego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zależności</a:t>
            </a:r>
            <a:r>
              <a:rPr dirty="0" sz="1200">
                <a:latin typeface="Times New Roman"/>
                <a:cs typeface="Times New Roman"/>
              </a:rPr>
              <a:t> od </a:t>
            </a:r>
            <a:r>
              <a:rPr dirty="0" sz="1200" spc="-5">
                <a:latin typeface="Times New Roman"/>
                <a:cs typeface="Times New Roman"/>
              </a:rPr>
              <a:t>zdiagnozowanych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potrzeb;</a:t>
            </a:r>
            <a:endParaRPr sz="1200">
              <a:latin typeface="Times New Roman"/>
              <a:cs typeface="Times New Roman"/>
            </a:endParaRPr>
          </a:p>
          <a:p>
            <a:pPr algn="just" lvl="1" marL="422275" marR="5080" indent="-228600">
              <a:lnSpc>
                <a:spcPct val="143900"/>
              </a:lnSpc>
              <a:buAutoNum type="alphaLcParenR" startAt="6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 </a:t>
            </a:r>
            <a:r>
              <a:rPr dirty="0" sz="1200">
                <a:latin typeface="Times New Roman"/>
                <a:cs typeface="Times New Roman"/>
              </a:rPr>
              <a:t>cyklicznych </a:t>
            </a:r>
            <a:r>
              <a:rPr dirty="0" sz="1200" spc="-5">
                <a:latin typeface="Times New Roman"/>
                <a:cs typeface="Times New Roman"/>
              </a:rPr>
              <a:t>spotkań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rodzicami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raz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kwartał, </a:t>
            </a:r>
            <a:r>
              <a:rPr dirty="0" sz="1200">
                <a:latin typeface="Times New Roman"/>
                <a:cs typeface="Times New Roman"/>
              </a:rPr>
              <a:t>w celu umożliwienia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prezentacji</a:t>
            </a:r>
            <a:r>
              <a:rPr dirty="0" sz="1200">
                <a:latin typeface="Times New Roman"/>
                <a:cs typeface="Times New Roman"/>
              </a:rPr>
              <a:t> osiągnięć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wymiany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dyskusji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tematy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związane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edukacją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wychowaniem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625"/>
              </a:spcBef>
              <a:buAutoNum type="alphaLcParenR" startAt="6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umożliwienie</a:t>
            </a:r>
            <a:r>
              <a:rPr dirty="0" sz="1200" spc="-5">
                <a:latin typeface="Times New Roman"/>
                <a:cs typeface="Times New Roman"/>
              </a:rPr>
              <a:t> bieżących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kontaktów </a:t>
            </a:r>
            <a:r>
              <a:rPr dirty="0" sz="1200" spc="-5">
                <a:latin typeface="Times New Roman"/>
                <a:cs typeface="Times New Roman"/>
              </a:rPr>
              <a:t>telefonicznych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wychowawcą</a:t>
            </a:r>
            <a:r>
              <a:rPr dirty="0" sz="1200">
                <a:latin typeface="Times New Roman"/>
                <a:cs typeface="Times New Roman"/>
              </a:rPr>
              <a:t> oddziału;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635"/>
              </a:spcBef>
              <a:buAutoNum type="alphaLcParenR" startAt="6"/>
              <a:tabLst>
                <a:tab pos="339090" algn="l"/>
              </a:tabLst>
            </a:pPr>
            <a:r>
              <a:rPr dirty="0" sz="1200">
                <a:latin typeface="Times New Roman"/>
                <a:cs typeface="Times New Roman"/>
              </a:rPr>
              <a:t>umożliwienie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bieżących</a:t>
            </a:r>
            <a:r>
              <a:rPr dirty="0" sz="1200">
                <a:latin typeface="Times New Roman"/>
                <a:cs typeface="Times New Roman"/>
              </a:rPr>
              <a:t> kontaktów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pomocą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e-dziennika;</a:t>
            </a:r>
            <a:endParaRPr sz="1200">
              <a:latin typeface="Times New Roman"/>
              <a:cs typeface="Times New Roman"/>
            </a:endParaRPr>
          </a:p>
          <a:p>
            <a:pPr lvl="1" marL="338455" indent="-145415">
              <a:lnSpc>
                <a:spcPct val="100000"/>
              </a:lnSpc>
              <a:spcBef>
                <a:spcPts val="625"/>
              </a:spcBef>
              <a:buAutoNum type="alphaLcParenR" startAt="6"/>
              <a:tabLst>
                <a:tab pos="339090" algn="l"/>
              </a:tabLst>
            </a:pPr>
            <a:r>
              <a:rPr dirty="0" sz="1200" spc="-5">
                <a:latin typeface="Times New Roman"/>
                <a:cs typeface="Times New Roman"/>
              </a:rPr>
              <a:t>umożliwienie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partycypacji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oddziału;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5525" cy="9404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2615" marR="8890" indent="-228600">
              <a:lnSpc>
                <a:spcPct val="14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j)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umożliwienie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wspierania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świadczenie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usług,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bądź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wsparcie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finansowe.</a:t>
            </a:r>
            <a:endParaRPr sz="1200">
              <a:latin typeface="Times New Roman"/>
              <a:cs typeface="Times New Roman"/>
            </a:endParaRPr>
          </a:p>
          <a:p>
            <a:pPr marL="421005" marR="7620" indent="-228600">
              <a:lnSpc>
                <a:spcPct val="143300"/>
              </a:lnSpc>
              <a:spcBef>
                <a:spcPts val="15"/>
              </a:spcBef>
              <a:buAutoNum type="arabicParenR" startAt="15"/>
              <a:tabLst>
                <a:tab pos="421640" algn="l"/>
                <a:tab pos="1035050" algn="l"/>
                <a:tab pos="1626235" algn="l"/>
                <a:tab pos="2605405" algn="l"/>
                <a:tab pos="2882900" algn="l"/>
                <a:tab pos="3575685" algn="l"/>
                <a:tab pos="3869690" algn="l"/>
                <a:tab pos="4821555" algn="l"/>
                <a:tab pos="5565140" algn="l"/>
              </a:tabLst>
            </a:pPr>
            <a:r>
              <a:rPr dirty="0" sz="1200" spc="-5">
                <a:latin typeface="Times New Roman"/>
                <a:cs typeface="Times New Roman"/>
              </a:rPr>
              <a:t>O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na	S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koły	Podst</a:t>
            </a:r>
            <a:r>
              <a:rPr dirty="0" sz="1200" spc="-5">
                <a:latin typeface="Times New Roman"/>
                <a:cs typeface="Times New Roman"/>
              </a:rPr>
              <a:t>awowe</a:t>
            </a:r>
            <a:r>
              <a:rPr dirty="0" sz="1200">
                <a:latin typeface="Times New Roman"/>
                <a:cs typeface="Times New Roman"/>
              </a:rPr>
              <a:t>j	w	</a:t>
            </a:r>
            <a:r>
              <a:rPr dirty="0" sz="1200" spc="-5">
                <a:latin typeface="Times New Roman"/>
                <a:cs typeface="Times New Roman"/>
              </a:rPr>
              <a:t>Mokr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	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ą	jedno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ześni</a:t>
            </a:r>
            <a:r>
              <a:rPr dirty="0" sz="1200">
                <a:latin typeface="Times New Roman"/>
                <a:cs typeface="Times New Roman"/>
              </a:rPr>
              <a:t>e	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mi	odd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iału  </a:t>
            </a:r>
            <a:r>
              <a:rPr dirty="0" sz="1200" spc="-5">
                <a:latin typeface="Times New Roman"/>
                <a:cs typeface="Times New Roman"/>
              </a:rPr>
              <a:t>przedszkolnego.</a:t>
            </a:r>
            <a:endParaRPr sz="1200">
              <a:latin typeface="Times New Roman"/>
              <a:cs typeface="Times New Roman"/>
            </a:endParaRPr>
          </a:p>
          <a:p>
            <a:pPr lvl="1" marL="518795" indent="-14541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oddziale</a:t>
            </a:r>
            <a:r>
              <a:rPr dirty="0" sz="1200">
                <a:latin typeface="Times New Roman"/>
                <a:cs typeface="Times New Roman"/>
              </a:rPr>
              <a:t> przedszkolnym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wyłania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przedstawicieli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Uczniowskiego;</a:t>
            </a:r>
            <a:endParaRPr sz="1200">
              <a:latin typeface="Times New Roman"/>
              <a:cs typeface="Times New Roman"/>
            </a:endParaRPr>
          </a:p>
          <a:p>
            <a:pPr lvl="1" marL="602615" marR="8890" indent="-228600">
              <a:lnSpc>
                <a:spcPct val="143300"/>
              </a:lnSpc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szczegółowe</a:t>
            </a:r>
            <a:r>
              <a:rPr dirty="0" sz="1200">
                <a:latin typeface="Times New Roman"/>
                <a:cs typeface="Times New Roman"/>
              </a:rPr>
              <a:t> warunki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współdziałania</a:t>
            </a:r>
            <a:r>
              <a:rPr dirty="0" sz="1200">
                <a:latin typeface="Times New Roman"/>
                <a:cs typeface="Times New Roman"/>
              </a:rPr>
              <a:t> organów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sposób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pomiędzy</a:t>
            </a:r>
            <a:r>
              <a:rPr dirty="0" sz="1200">
                <a:latin typeface="Times New Roman"/>
                <a:cs typeface="Times New Roman"/>
              </a:rPr>
              <a:t> nimi </a:t>
            </a:r>
            <a:r>
              <a:rPr dirty="0" sz="1200" spc="-5">
                <a:latin typeface="Times New Roman"/>
                <a:cs typeface="Times New Roman"/>
              </a:rPr>
              <a:t>opisane </a:t>
            </a:r>
            <a:r>
              <a:rPr dirty="0" sz="1200">
                <a:latin typeface="Times New Roman"/>
                <a:cs typeface="Times New Roman"/>
              </a:rPr>
              <a:t>zostały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§ 15</a:t>
            </a:r>
            <a:r>
              <a:rPr dirty="0" sz="1200" spc="-5">
                <a:latin typeface="Times New Roman"/>
                <a:cs typeface="Times New Roman"/>
              </a:rPr>
              <a:t> niniejszego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Statutu.</a:t>
            </a:r>
            <a:endParaRPr sz="1200">
              <a:latin typeface="Times New Roman"/>
              <a:cs typeface="Times New Roman"/>
            </a:endParaRPr>
          </a:p>
          <a:p>
            <a:pPr marL="241300" marR="6985" indent="-229235">
              <a:lnSpc>
                <a:spcPct val="143300"/>
              </a:lnSpc>
              <a:spcBef>
                <a:spcPts val="10"/>
              </a:spcBef>
              <a:buAutoNum type="arabicParenR" startAt="1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Organizację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oddziału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Ramowy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Rozkład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Dnia,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ustalony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uwzględnieniem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</a:t>
            </a:r>
            <a:r>
              <a:rPr dirty="0" sz="1200">
                <a:latin typeface="Times New Roman"/>
                <a:cs typeface="Times New Roman"/>
              </a:rPr>
              <a:t> ochrony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zdrowia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higieny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lvl="1" marL="332740" marR="9525" indent="-15240">
              <a:lnSpc>
                <a:spcPct val="143300"/>
              </a:lnSpc>
              <a:spcBef>
                <a:spcPts val="819"/>
              </a:spcBef>
              <a:buAutoNum type="alphaLcParenR"/>
              <a:tabLst>
                <a:tab pos="490220" algn="l"/>
              </a:tabLst>
            </a:pPr>
            <a:r>
              <a:rPr dirty="0" sz="1200" spc="-5">
                <a:latin typeface="Times New Roman"/>
                <a:cs typeface="Times New Roman"/>
              </a:rPr>
              <a:t>ramowy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rozkład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modyfikowany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zależności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programowej;</a:t>
            </a:r>
            <a:endParaRPr sz="1200">
              <a:latin typeface="Times New Roman"/>
              <a:cs typeface="Times New Roman"/>
            </a:endParaRPr>
          </a:p>
          <a:p>
            <a:pPr lvl="1" marL="332740" marR="6985" indent="-9144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417195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realizacja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podstawy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programowej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wychowania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odbywa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godzinach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8.00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13.00;</a:t>
            </a:r>
            <a:endParaRPr sz="1200">
              <a:latin typeface="Times New Roman"/>
              <a:cs typeface="Times New Roman"/>
            </a:endParaRPr>
          </a:p>
          <a:p>
            <a:pPr lvl="1" marL="332740" marR="9525" indent="-9144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40957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godzinach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6.30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8.00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13.00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16.00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odbywać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zajęcia rozwijające </a:t>
            </a:r>
            <a:r>
              <a:rPr dirty="0" sz="1200">
                <a:latin typeface="Times New Roman"/>
                <a:cs typeface="Times New Roman"/>
              </a:rPr>
              <a:t>kreatywność (opłata zgodna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uchwałą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Gminy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Grudziądz).</a:t>
            </a:r>
            <a:endParaRPr sz="1200">
              <a:latin typeface="Times New Roman"/>
              <a:cs typeface="Times New Roman"/>
            </a:endParaRPr>
          </a:p>
          <a:p>
            <a:pPr lvl="1" marL="406400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407034" algn="l"/>
              </a:tabLst>
            </a:pPr>
            <a:r>
              <a:rPr dirty="0" sz="1200" spc="-5">
                <a:latin typeface="Times New Roman"/>
                <a:cs typeface="Times New Roman"/>
              </a:rPr>
              <a:t>godzina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oddziale </a:t>
            </a:r>
            <a:r>
              <a:rPr dirty="0" sz="1200" spc="-5">
                <a:latin typeface="Times New Roman"/>
                <a:cs typeface="Times New Roman"/>
              </a:rPr>
              <a:t>przedszkolnym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trwa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minut;</a:t>
            </a:r>
            <a:endParaRPr sz="1200">
              <a:latin typeface="Times New Roman"/>
              <a:cs typeface="Times New Roman"/>
            </a:endParaRPr>
          </a:p>
          <a:p>
            <a:pPr lvl="1" marL="3975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397510" algn="l"/>
              </a:tabLst>
            </a:pPr>
            <a:r>
              <a:rPr dirty="0" sz="1200" spc="-5">
                <a:latin typeface="Times New Roman"/>
                <a:cs typeface="Times New Roman"/>
              </a:rPr>
              <a:t>liczba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oddziale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przekraczać</a:t>
            </a:r>
            <a:r>
              <a:rPr dirty="0" sz="1200">
                <a:latin typeface="Times New Roman"/>
                <a:cs typeface="Times New Roman"/>
              </a:rPr>
              <a:t> 25;</a:t>
            </a:r>
            <a:endParaRPr sz="1200">
              <a:latin typeface="Times New Roman"/>
              <a:cs typeface="Times New Roman"/>
            </a:endParaRPr>
          </a:p>
          <a:p>
            <a:pPr lvl="1" marL="379730" indent="-13906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380365" algn="l"/>
              </a:tabLst>
            </a:pPr>
            <a:r>
              <a:rPr dirty="0" sz="1200" spc="-5">
                <a:latin typeface="Times New Roman"/>
                <a:cs typeface="Times New Roman"/>
              </a:rPr>
              <a:t>czas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-5">
                <a:latin typeface="Times New Roman"/>
                <a:cs typeface="Times New Roman"/>
              </a:rPr>
              <a:t> wynosi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minut;</a:t>
            </a:r>
            <a:endParaRPr sz="1200">
              <a:latin typeface="Times New Roman"/>
              <a:cs typeface="Times New Roman"/>
            </a:endParaRPr>
          </a:p>
          <a:p>
            <a:pPr marL="241300" marR="433070" indent="-229235">
              <a:lnSpc>
                <a:spcPct val="143300"/>
              </a:lnSpc>
              <a:spcBef>
                <a:spcPts val="600"/>
              </a:spcBef>
              <a:buFont typeface="Times New Roman"/>
              <a:buAutoNum type="arabicParenR" startAt="15"/>
              <a:tabLst>
                <a:tab pos="280035" algn="l"/>
              </a:tabLst>
            </a:pPr>
            <a:r>
              <a:rPr dirty="0"/>
              <a:t>	</a:t>
            </a:r>
            <a:r>
              <a:rPr dirty="0" sz="1200">
                <a:latin typeface="Times New Roman"/>
                <a:cs typeface="Times New Roman"/>
              </a:rPr>
              <a:t>W roku </a:t>
            </a:r>
            <a:r>
              <a:rPr dirty="0" sz="1200" spc="-5">
                <a:latin typeface="Times New Roman"/>
                <a:cs typeface="Times New Roman"/>
              </a:rPr>
              <a:t>poprzedzającym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naukę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klasie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diagnozę </a:t>
            </a:r>
            <a:r>
              <a:rPr dirty="0" sz="1200" spc="-5">
                <a:latin typeface="Times New Roman"/>
                <a:cs typeface="Times New Roman"/>
              </a:rPr>
              <a:t>gotowości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dziecka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6-letniego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podjęcia</a:t>
            </a:r>
            <a:r>
              <a:rPr dirty="0" sz="1200">
                <a:latin typeface="Times New Roman"/>
                <a:cs typeface="Times New Roman"/>
              </a:rPr>
              <a:t> nauki.</a:t>
            </a:r>
            <a:endParaRPr sz="1200">
              <a:latin typeface="Times New Roman"/>
              <a:cs typeface="Times New Roman"/>
            </a:endParaRPr>
          </a:p>
          <a:p>
            <a:pPr marL="241300" marR="560705" indent="-229235">
              <a:lnSpc>
                <a:spcPct val="143300"/>
              </a:lnSpc>
              <a:spcBef>
                <a:spcPts val="15"/>
              </a:spcBef>
              <a:buFont typeface="Times New Roman"/>
              <a:buAutoNum type="arabicParenR" startAt="15"/>
              <a:tabLst>
                <a:tab pos="280035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Do</a:t>
            </a:r>
            <a:r>
              <a:rPr dirty="0" sz="1200">
                <a:latin typeface="Times New Roman"/>
                <a:cs typeface="Times New Roman"/>
              </a:rPr>
              <a:t> 30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kwietnia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„Informację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gotowości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podjęcia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nauki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szkole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podstawowej”.</a:t>
            </a:r>
            <a:endParaRPr sz="1200">
              <a:latin typeface="Times New Roman"/>
              <a:cs typeface="Times New Roman"/>
            </a:endParaRPr>
          </a:p>
          <a:p>
            <a:pPr marL="279400" indent="-267335">
              <a:lnSpc>
                <a:spcPct val="100000"/>
              </a:lnSpc>
              <a:spcBef>
                <a:spcPts val="635"/>
              </a:spcBef>
              <a:buAutoNum type="arabicParenR" startAt="15"/>
              <a:tabLst>
                <a:tab pos="280035" algn="l"/>
              </a:tabLst>
            </a:pPr>
            <a:r>
              <a:rPr dirty="0" sz="1200" spc="-5">
                <a:latin typeface="Times New Roman"/>
                <a:cs typeface="Times New Roman"/>
              </a:rPr>
              <a:t>Zadaniem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jest:</a:t>
            </a:r>
            <a:endParaRPr sz="1200">
              <a:latin typeface="Times New Roman"/>
              <a:cs typeface="Times New Roman"/>
            </a:endParaRPr>
          </a:p>
          <a:p>
            <a:pPr lvl="1" marL="42100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powierzonym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wychowankom;</a:t>
            </a:r>
            <a:endParaRPr sz="1200">
              <a:latin typeface="Times New Roman"/>
              <a:cs typeface="Times New Roman"/>
            </a:endParaRPr>
          </a:p>
          <a:p>
            <a:pPr lvl="1" marL="421005" marR="6985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działalności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diagnostycznej,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dotyczącej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wychowanka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służącej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poznaniu;</a:t>
            </a:r>
            <a:endParaRPr sz="1200">
              <a:latin typeface="Times New Roman"/>
              <a:cs typeface="Times New Roman"/>
            </a:endParaRPr>
          </a:p>
          <a:p>
            <a:pPr lvl="1" marL="421005" marR="565785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planowanie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dydaktyczno-wychowawczej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oparciu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wybrany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program;</a:t>
            </a:r>
            <a:endParaRPr sz="1200">
              <a:latin typeface="Times New Roman"/>
              <a:cs typeface="Times New Roman"/>
            </a:endParaRPr>
          </a:p>
          <a:p>
            <a:pPr lvl="1" marL="421005" indent="-22606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tworzenie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wspomagających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rozwój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dzieci,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zdolności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zainteresowań;</a:t>
            </a:r>
            <a:endParaRPr sz="1200">
              <a:latin typeface="Times New Roman"/>
              <a:cs typeface="Times New Roman"/>
            </a:endParaRPr>
          </a:p>
          <a:p>
            <a:pPr lvl="1" marL="42100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dzieciom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edukacyjnych;</a:t>
            </a:r>
            <a:endParaRPr sz="1200">
              <a:latin typeface="Times New Roman"/>
              <a:cs typeface="Times New Roman"/>
            </a:endParaRPr>
          </a:p>
          <a:p>
            <a:pPr algn="just" lvl="1" marL="421005" marR="10160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psychologiem, pedagogiem </a:t>
            </a:r>
            <a:r>
              <a:rPr dirty="0" sz="1200">
                <a:latin typeface="Times New Roman"/>
                <a:cs typeface="Times New Roman"/>
              </a:rPr>
              <a:t>i logopedą w </a:t>
            </a:r>
            <a:r>
              <a:rPr dirty="0" sz="1200" spc="-5">
                <a:latin typeface="Times New Roman"/>
                <a:cs typeface="Times New Roman"/>
              </a:rPr>
              <a:t>rozwiązywaniu </a:t>
            </a:r>
            <a:r>
              <a:rPr dirty="0" sz="1200">
                <a:latin typeface="Times New Roman"/>
                <a:cs typeface="Times New Roman"/>
              </a:rPr>
              <a:t>problemów w </a:t>
            </a:r>
            <a:r>
              <a:rPr dirty="0" sz="1200" spc="-5">
                <a:latin typeface="Times New Roman"/>
                <a:cs typeface="Times New Roman"/>
              </a:rPr>
              <a:t>pracy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dydaktyczno-wychowawczej;</a:t>
            </a:r>
            <a:endParaRPr sz="1200">
              <a:latin typeface="Times New Roman"/>
              <a:cs typeface="Times New Roman"/>
            </a:endParaRPr>
          </a:p>
          <a:p>
            <a:pPr algn="just" lvl="1" marL="421005" marR="5080" indent="-228600">
              <a:lnSpc>
                <a:spcPct val="143700"/>
              </a:lnSpc>
              <a:spcBef>
                <a:spcPts val="5"/>
              </a:spcBef>
              <a:buAutoNum type="alphaLcParenR"/>
              <a:tabLst>
                <a:tab pos="42164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pielęgniarką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szkolną,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>
                <a:latin typeface="Times New Roman"/>
                <a:cs typeface="Times New Roman"/>
              </a:rPr>
              <a:t> odpowiedniej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zdrowotnej, </a:t>
            </a:r>
            <a:r>
              <a:rPr dirty="0" sz="1200">
                <a:latin typeface="Times New Roman"/>
                <a:cs typeface="Times New Roman"/>
              </a:rPr>
              <a:t>w tym </a:t>
            </a:r>
            <a:r>
              <a:rPr dirty="0" sz="1200" spc="-5">
                <a:latin typeface="Times New Roman"/>
                <a:cs typeface="Times New Roman"/>
              </a:rPr>
              <a:t>kształtowanie właściwych </a:t>
            </a:r>
            <a:r>
              <a:rPr dirty="0" sz="1200">
                <a:latin typeface="Times New Roman"/>
                <a:cs typeface="Times New Roman"/>
              </a:rPr>
              <a:t>nawyków </a:t>
            </a:r>
            <a:r>
              <a:rPr dirty="0" sz="1200" spc="-5">
                <a:latin typeface="Times New Roman"/>
                <a:cs typeface="Times New Roman"/>
              </a:rPr>
              <a:t>związanych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odżywianiem, higieną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osobistą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zdrowym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stylem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życia;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19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26795" y="438404"/>
            <a:ext cx="6235700" cy="89636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52450" marR="414020" indent="-228600">
              <a:lnSpc>
                <a:spcPct val="143800"/>
              </a:lnSpc>
              <a:spcBef>
                <a:spcPts val="90"/>
              </a:spcBef>
              <a:buAutoNum type="alphaLcParenR" startAt="8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rodzicami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(prawnymi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opiekunami)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wychowania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uwzględnieniem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prawa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znajomości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programu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wychowania</a:t>
            </a:r>
            <a:r>
              <a:rPr dirty="0" sz="1200">
                <a:latin typeface="Times New Roman"/>
                <a:cs typeface="Times New Roman"/>
              </a:rPr>
              <a:t> przedszkolnego,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5">
                <a:latin typeface="Times New Roman"/>
                <a:cs typeface="Times New Roman"/>
              </a:rPr>
              <a:t>zapisami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§6 p.6 </a:t>
            </a:r>
            <a:r>
              <a:rPr dirty="0" sz="1200" spc="-5">
                <a:latin typeface="Times New Roman"/>
                <a:cs typeface="Times New Roman"/>
              </a:rPr>
              <a:t>niniejszego</a:t>
            </a:r>
            <a:r>
              <a:rPr dirty="0" sz="1200">
                <a:latin typeface="Times New Roman"/>
                <a:cs typeface="Times New Roman"/>
              </a:rPr>
              <a:t> statutu;</a:t>
            </a:r>
            <a:endParaRPr sz="1200">
              <a:latin typeface="Times New Roman"/>
              <a:cs typeface="Times New Roman"/>
            </a:endParaRPr>
          </a:p>
          <a:p>
            <a:pPr marL="590550" marR="927100" indent="-266700">
              <a:lnSpc>
                <a:spcPts val="2080"/>
              </a:lnSpc>
              <a:spcBef>
                <a:spcPts val="160"/>
              </a:spcBef>
              <a:buAutoNum type="alphaLcParenR" startAt="8"/>
              <a:tabLst>
                <a:tab pos="551815" algn="l"/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obserwacji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pedagogicznych,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poznanie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zabezpieczenie potrzeb</a:t>
            </a:r>
            <a:r>
              <a:rPr dirty="0" sz="1200">
                <a:latin typeface="Times New Roman"/>
                <a:cs typeface="Times New Roman"/>
              </a:rPr>
              <a:t> rozwojowych 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dokumentowanie </a:t>
            </a:r>
            <a:r>
              <a:rPr dirty="0" sz="1200" spc="-5">
                <a:latin typeface="Times New Roman"/>
                <a:cs typeface="Times New Roman"/>
              </a:rPr>
              <a:t>tych</a:t>
            </a:r>
            <a:r>
              <a:rPr dirty="0" sz="1200">
                <a:latin typeface="Times New Roman"/>
                <a:cs typeface="Times New Roman"/>
              </a:rPr>
              <a:t> obserwacji.</a:t>
            </a:r>
            <a:endParaRPr sz="1200">
              <a:latin typeface="Times New Roman"/>
              <a:cs typeface="Times New Roman"/>
            </a:endParaRPr>
          </a:p>
          <a:p>
            <a:pPr marL="410209" indent="-267335">
              <a:lnSpc>
                <a:spcPct val="100000"/>
              </a:lnSpc>
              <a:spcBef>
                <a:spcPts val="445"/>
              </a:spcBef>
              <a:buAutoNum type="arabicParenR" startAt="20"/>
              <a:tabLst>
                <a:tab pos="410845" algn="l"/>
              </a:tabLst>
            </a:pP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uczęszczające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korzystają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praw: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zapewniających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właściwą</a:t>
            </a:r>
            <a:r>
              <a:rPr dirty="0" sz="1200">
                <a:latin typeface="Times New Roman"/>
                <a:cs typeface="Times New Roman"/>
              </a:rPr>
              <a:t> opiekę;</a:t>
            </a:r>
            <a:endParaRPr sz="1200">
              <a:latin typeface="Times New Roman"/>
              <a:cs typeface="Times New Roman"/>
            </a:endParaRPr>
          </a:p>
          <a:p>
            <a:pPr lvl="1" marL="552450" marR="508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prawidłowo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zorganizowanego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procesu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opiekuńczo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wychowawczo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zasadami</a:t>
            </a:r>
            <a:r>
              <a:rPr dirty="0" sz="1200">
                <a:latin typeface="Times New Roman"/>
                <a:cs typeface="Times New Roman"/>
              </a:rPr>
              <a:t> higieny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umysłowej;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ochrony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wszelkimi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przemocy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fizycznej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bądź psychicznej;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akceptacji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osoby;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ochrony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poszanowania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godności</a:t>
            </a:r>
            <a:r>
              <a:rPr dirty="0" sz="1200">
                <a:latin typeface="Times New Roman"/>
                <a:cs typeface="Times New Roman"/>
              </a:rPr>
              <a:t> osobistej;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1815" algn="l"/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życzliwego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podmiotowego</a:t>
            </a:r>
            <a:r>
              <a:rPr dirty="0" sz="1200" spc="-5">
                <a:latin typeface="Times New Roman"/>
                <a:cs typeface="Times New Roman"/>
              </a:rPr>
              <a:t> traktowania;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partnerskiej </a:t>
            </a:r>
            <a:r>
              <a:rPr dirty="0" sz="1200">
                <a:latin typeface="Times New Roman"/>
                <a:cs typeface="Times New Roman"/>
              </a:rPr>
              <a:t>rozmowy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każdy temat;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indywidualnego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własnego</a:t>
            </a:r>
            <a:r>
              <a:rPr dirty="0" sz="1200">
                <a:latin typeface="Times New Roman"/>
                <a:cs typeface="Times New Roman"/>
              </a:rPr>
              <a:t> tempa</a:t>
            </a:r>
            <a:r>
              <a:rPr dirty="0" sz="1200" spc="-5">
                <a:latin typeface="Times New Roman"/>
                <a:cs typeface="Times New Roman"/>
              </a:rPr>
              <a:t> rozwoju;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51815" algn="l"/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aktywnego</a:t>
            </a:r>
            <a:r>
              <a:rPr dirty="0" sz="1200">
                <a:latin typeface="Times New Roman"/>
                <a:cs typeface="Times New Roman"/>
              </a:rPr>
              <a:t> kształtowania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kontaktów </a:t>
            </a:r>
            <a:r>
              <a:rPr dirty="0" sz="1200" spc="-5">
                <a:latin typeface="Times New Roman"/>
                <a:cs typeface="Times New Roman"/>
              </a:rPr>
              <a:t>społecznych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otrzymywania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 pomocy;</a:t>
            </a:r>
            <a:endParaRPr sz="1200">
              <a:latin typeface="Times New Roman"/>
              <a:cs typeface="Times New Roman"/>
            </a:endParaRPr>
          </a:p>
          <a:p>
            <a:pPr lvl="1" marL="552450" marR="8255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51815" algn="l"/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przebywania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wśród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osób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odpowiedzialnych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zaangażowanych,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których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można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zwrócić.</a:t>
            </a:r>
            <a:endParaRPr sz="1200">
              <a:latin typeface="Times New Roman"/>
              <a:cs typeface="Times New Roman"/>
            </a:endParaRPr>
          </a:p>
          <a:p>
            <a:pPr marL="282575" indent="-229870">
              <a:lnSpc>
                <a:spcPct val="100000"/>
              </a:lnSpc>
              <a:spcBef>
                <a:spcPts val="445"/>
              </a:spcBef>
              <a:buAutoNum type="arabicParenR" startAt="20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Dziecko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uczęszczające</a:t>
            </a:r>
            <a:r>
              <a:rPr dirty="0" sz="1200" spc="5">
                <a:latin typeface="Times New Roman"/>
                <a:cs typeface="Times New Roman"/>
              </a:rPr>
              <a:t> 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obowiązek: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poszanowania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lvl="1" marL="552450" marR="8255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przestrzegania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współżycia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społecznego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ustalonych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oddziale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przedszkolnym.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445"/>
              </a:spcBef>
              <a:buAutoNum type="arabicParenR" startAt="20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porozumieniu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Radą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Pedagogiczną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skreślić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dziecko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listy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przyjętych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przypadku:</a:t>
            </a:r>
            <a:endParaRPr sz="1200">
              <a:latin typeface="Times New Roman"/>
              <a:cs typeface="Times New Roman"/>
            </a:endParaRPr>
          </a:p>
          <a:p>
            <a:pPr lvl="1" marL="590550" marR="890905" indent="-2667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5308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</a:t>
            </a:r>
            <a:r>
              <a:rPr dirty="0" sz="1200">
                <a:latin typeface="Times New Roman"/>
                <a:cs typeface="Times New Roman"/>
              </a:rPr>
              <a:t> uzasadnionej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przyczyny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najmniej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miesiąc,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440"/>
              </a:spcBef>
              <a:buAutoNum type="alphaLcParenR"/>
              <a:tabLst>
                <a:tab pos="55308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sytuacji,</a:t>
            </a:r>
            <a:r>
              <a:rPr dirty="0" sz="1200">
                <a:latin typeface="Times New Roman"/>
                <a:cs typeface="Times New Roman"/>
              </a:rPr>
              <a:t> gdy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sposób szczególny </a:t>
            </a:r>
            <a:r>
              <a:rPr dirty="0" sz="1200">
                <a:latin typeface="Times New Roman"/>
                <a:cs typeface="Times New Roman"/>
              </a:rPr>
              <a:t>narażone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dobro </a:t>
            </a:r>
            <a:r>
              <a:rPr dirty="0" sz="1200">
                <a:latin typeface="Times New Roman"/>
                <a:cs typeface="Times New Roman"/>
              </a:rPr>
              <a:t>innych </a:t>
            </a:r>
            <a:r>
              <a:rPr dirty="0" sz="1200" spc="-5">
                <a:latin typeface="Times New Roman"/>
                <a:cs typeface="Times New Roman"/>
              </a:rPr>
              <a:t>dzieci,</a:t>
            </a:r>
            <a:endParaRPr sz="1200">
              <a:latin typeface="Times New Roman"/>
              <a:cs typeface="Times New Roman"/>
            </a:endParaRPr>
          </a:p>
          <a:p>
            <a:pPr lvl="1" marL="552450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pozostawania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godzinami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otwarcia.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0"/>
              </a:spcBef>
              <a:buAutoNum type="arabicParenR" startAt="2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uczęszczające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endParaRPr sz="1200">
              <a:latin typeface="Times New Roman"/>
              <a:cs typeface="Times New Roman"/>
            </a:endParaRPr>
          </a:p>
          <a:p>
            <a:pPr marL="372110" marR="8890" indent="38100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uczestniczą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uroczystościach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Ceremoniałem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Szkolnym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stosowaniem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Sztandaru Szkoły.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200" spc="-15">
                <a:latin typeface="Times New Roman"/>
                <a:cs typeface="Times New Roman"/>
              </a:rPr>
              <a:t>2.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miarę </a:t>
            </a:r>
            <a:r>
              <a:rPr dirty="0" sz="1200">
                <a:latin typeface="Times New Roman"/>
                <a:cs typeface="Times New Roman"/>
              </a:rPr>
              <a:t>możliwości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spożywanie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obiadów </a:t>
            </a: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dzieciom</a:t>
            </a:r>
            <a:endParaRPr sz="1200">
              <a:latin typeface="Times New Roman"/>
              <a:cs typeface="Times New Roman"/>
            </a:endParaRPr>
          </a:p>
          <a:p>
            <a:pPr marL="282575" marR="641350">
              <a:lnSpc>
                <a:spcPts val="2080"/>
              </a:lnSpc>
              <a:spcBef>
                <a:spcPts val="80"/>
              </a:spcBef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oddziałów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przedszkolnych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stołówce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szkolnej.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Stawka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żywieniowa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ustalana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 </a:t>
            </a:r>
            <a:r>
              <a:rPr dirty="0" sz="1200" spc="-5">
                <a:latin typeface="Times New Roman"/>
                <a:cs typeface="Times New Roman"/>
              </a:rPr>
              <a:t>prowadzący.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36880" y="438404"/>
            <a:ext cx="6327140" cy="94894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987675">
              <a:lnSpc>
                <a:spcPct val="100000"/>
              </a:lnSpc>
              <a:spcBef>
                <a:spcPts val="72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 marL="281940" indent="-18034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8257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liczy,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najmniej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12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tworzy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stanowisko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wicedyrektora.</a:t>
            </a:r>
            <a:endParaRPr sz="1200">
              <a:latin typeface="Times New Roman"/>
              <a:cs typeface="Times New Roman"/>
            </a:endParaRPr>
          </a:p>
          <a:p>
            <a:pPr marL="281940" marR="300355" indent="-269875">
              <a:lnSpc>
                <a:spcPct val="143700"/>
              </a:lnSpc>
              <a:spcBef>
                <a:spcPts val="10"/>
              </a:spcBef>
              <a:buAutoNum type="arabicPeriod"/>
              <a:tabLst>
                <a:tab pos="281940" algn="l"/>
                <a:tab pos="282575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Wicedyrektor</a:t>
            </a:r>
            <a:r>
              <a:rPr dirty="0" sz="1200">
                <a:latin typeface="Times New Roman"/>
                <a:cs typeface="Times New Roman"/>
              </a:rPr>
              <a:t> wykonuje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zlecone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Dyrektora,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wyjątkiem</a:t>
            </a:r>
            <a:r>
              <a:rPr dirty="0" sz="1200">
                <a:latin typeface="Times New Roman"/>
                <a:cs typeface="Times New Roman"/>
              </a:rPr>
              <a:t> tych, które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ustawy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zastrzeżone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wyłącznej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ponadto:</a:t>
            </a:r>
            <a:endParaRPr sz="1200">
              <a:latin typeface="Times New Roman"/>
              <a:cs typeface="Times New Roman"/>
            </a:endParaRPr>
          </a:p>
          <a:p>
            <a:pPr lvl="1" marL="281940" marR="6985">
              <a:lnSpc>
                <a:spcPct val="143300"/>
              </a:lnSpc>
              <a:buAutoNum type="arabicParenR"/>
              <a:tabLst>
                <a:tab pos="450850" algn="l"/>
              </a:tabLst>
            </a:pPr>
            <a:r>
              <a:rPr dirty="0" sz="1200" spc="-5">
                <a:latin typeface="Times New Roman"/>
                <a:cs typeface="Times New Roman"/>
              </a:rPr>
              <a:t>Inspiruje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organizuje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całokształt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wychowawców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etapu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oddziału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przedszkolnego,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czuwa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nad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prowadzeniem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nich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dokumentacji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przebiegu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nauczania,</a:t>
            </a:r>
            <a:endParaRPr sz="1200">
              <a:latin typeface="Times New Roman"/>
              <a:cs typeface="Times New Roman"/>
            </a:endParaRPr>
          </a:p>
          <a:p>
            <a:pPr marL="28194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sprawuje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szczególną</a:t>
            </a:r>
            <a:r>
              <a:rPr dirty="0" sz="1200">
                <a:latin typeface="Times New Roman"/>
                <a:cs typeface="Times New Roman"/>
              </a:rPr>
              <a:t> opiekę </a:t>
            </a:r>
            <a:r>
              <a:rPr dirty="0" sz="1200" spc="-5">
                <a:latin typeface="Times New Roman"/>
                <a:cs typeface="Times New Roman"/>
              </a:rPr>
              <a:t>nad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młodymi </a:t>
            </a:r>
            <a:r>
              <a:rPr dirty="0" sz="1200" spc="-5">
                <a:latin typeface="Times New Roman"/>
                <a:cs typeface="Times New Roman"/>
              </a:rPr>
              <a:t>wychowawcami,</a:t>
            </a:r>
            <a:endParaRPr sz="1200">
              <a:latin typeface="Times New Roman"/>
              <a:cs typeface="Times New Roman"/>
            </a:endParaRPr>
          </a:p>
          <a:p>
            <a:pPr lvl="1" marL="447040" indent="-165735">
              <a:lnSpc>
                <a:spcPct val="100000"/>
              </a:lnSpc>
              <a:spcBef>
                <a:spcPts val="625"/>
              </a:spcBef>
              <a:buAutoNum type="arabicParenR" startAt="2"/>
              <a:tabLst>
                <a:tab pos="447675" algn="l"/>
              </a:tabLst>
            </a:pPr>
            <a:r>
              <a:rPr dirty="0" sz="1200" spc="-5">
                <a:latin typeface="Times New Roman"/>
                <a:cs typeface="Times New Roman"/>
              </a:rPr>
              <a:t>Analizuje</a:t>
            </a:r>
            <a:r>
              <a:rPr dirty="0" sz="1200">
                <a:latin typeface="Times New Roman"/>
                <a:cs typeface="Times New Roman"/>
              </a:rPr>
              <a:t> pracę</a:t>
            </a:r>
            <a:r>
              <a:rPr dirty="0" sz="1200" spc="-5">
                <a:latin typeface="Times New Roman"/>
                <a:cs typeface="Times New Roman"/>
              </a:rPr>
              <a:t> wychowawczą</a:t>
            </a:r>
            <a:r>
              <a:rPr dirty="0" sz="1200">
                <a:latin typeface="Times New Roman"/>
                <a:cs typeface="Times New Roman"/>
              </a:rPr>
              <a:t> nauczycieli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szkolnego,</a:t>
            </a:r>
            <a:endParaRPr sz="1200">
              <a:latin typeface="Times New Roman"/>
              <a:cs typeface="Times New Roman"/>
            </a:endParaRPr>
          </a:p>
          <a:p>
            <a:pPr lvl="1" marL="447040" indent="-165735">
              <a:lnSpc>
                <a:spcPct val="100000"/>
              </a:lnSpc>
              <a:spcBef>
                <a:spcPts val="635"/>
              </a:spcBef>
              <a:buAutoNum type="arabicParenR" startAt="2"/>
              <a:tabLst>
                <a:tab pos="447675" algn="l"/>
              </a:tabLst>
            </a:pPr>
            <a:r>
              <a:rPr dirty="0" sz="1200" spc="-5">
                <a:latin typeface="Times New Roman"/>
                <a:cs typeface="Times New Roman"/>
              </a:rPr>
              <a:t>Nadzoruje wystrój</a:t>
            </a:r>
            <a:r>
              <a:rPr dirty="0" sz="1200">
                <a:latin typeface="Times New Roman"/>
                <a:cs typeface="Times New Roman"/>
              </a:rPr>
              <a:t> klas </a:t>
            </a:r>
            <a:r>
              <a:rPr dirty="0" sz="1200" spc="-5">
                <a:latin typeface="Times New Roman"/>
                <a:cs typeface="Times New Roman"/>
              </a:rPr>
              <a:t>lekcyjnych,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biblioteki,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korytarzy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lvl="1" marL="281940" marR="7620">
              <a:lnSpc>
                <a:spcPts val="2080"/>
              </a:lnSpc>
              <a:spcBef>
                <a:spcPts val="160"/>
              </a:spcBef>
              <a:buAutoNum type="arabicParenR" startAt="2"/>
              <a:tabLst>
                <a:tab pos="454025" algn="l"/>
              </a:tabLst>
            </a:pPr>
            <a:r>
              <a:rPr dirty="0" sz="1200" spc="-5">
                <a:latin typeface="Times New Roman"/>
                <a:cs typeface="Times New Roman"/>
              </a:rPr>
              <a:t>Podczas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nieobecności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odpowiada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jednoosobowo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całokształt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 w</a:t>
            </a:r>
            <a:r>
              <a:rPr dirty="0" sz="1200">
                <a:latin typeface="Times New Roman"/>
                <a:cs typeface="Times New Roman"/>
              </a:rPr>
              <a:t> tym:</a:t>
            </a:r>
            <a:endParaRPr sz="1200">
              <a:latin typeface="Times New Roman"/>
              <a:cs typeface="Times New Roman"/>
            </a:endParaRPr>
          </a:p>
          <a:p>
            <a:pPr lvl="2" marL="641985" indent="-88900">
              <a:lnSpc>
                <a:spcPct val="100000"/>
              </a:lnSpc>
              <a:spcBef>
                <a:spcPts val="450"/>
              </a:spcBef>
              <a:buChar char="-"/>
              <a:tabLst>
                <a:tab pos="64262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decyzje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bieżących,</a:t>
            </a:r>
            <a:endParaRPr sz="1200">
              <a:latin typeface="Times New Roman"/>
              <a:cs typeface="Times New Roman"/>
            </a:endParaRPr>
          </a:p>
          <a:p>
            <a:pPr lvl="2" marL="281940" marR="10795" indent="266700">
              <a:lnSpc>
                <a:spcPct val="143300"/>
              </a:lnSpc>
              <a:spcBef>
                <a:spcPts val="10"/>
              </a:spcBef>
              <a:buChar char="-"/>
              <a:tabLst>
                <a:tab pos="685165" algn="l"/>
              </a:tabLst>
            </a:pPr>
            <a:r>
              <a:rPr dirty="0" sz="1200">
                <a:latin typeface="Times New Roman"/>
                <a:cs typeface="Times New Roman"/>
              </a:rPr>
              <a:t>podpisuje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dokumenty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zastępstwie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upoważnienia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używając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pieczątki,</a:t>
            </a:r>
            <a:endParaRPr sz="1200">
              <a:latin typeface="Times New Roman"/>
              <a:cs typeface="Times New Roman"/>
            </a:endParaRPr>
          </a:p>
          <a:p>
            <a:pPr lvl="2" marL="553720" marR="9525">
              <a:lnSpc>
                <a:spcPct val="143300"/>
              </a:lnSpc>
              <a:spcBef>
                <a:spcPts val="15"/>
              </a:spcBef>
              <a:buChar char="-"/>
              <a:tabLst>
                <a:tab pos="6775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współdziała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bieżąco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prowadzącym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szkołę,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sprawującym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nadzór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pedagogiczny,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związkami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zawodowymi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innymi instytucjami,</a:t>
            </a:r>
            <a:endParaRPr sz="1200">
              <a:latin typeface="Times New Roman"/>
              <a:cs typeface="Times New Roman"/>
            </a:endParaRPr>
          </a:p>
          <a:p>
            <a:pPr marL="28194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kieruje pracą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sekretariatu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personelu </a:t>
            </a:r>
            <a:r>
              <a:rPr dirty="0" sz="1200">
                <a:latin typeface="Times New Roman"/>
                <a:cs typeface="Times New Roman"/>
              </a:rPr>
              <a:t>obsługi.</a:t>
            </a:r>
            <a:endParaRPr sz="1200">
              <a:latin typeface="Times New Roman"/>
              <a:cs typeface="Times New Roman"/>
            </a:endParaRPr>
          </a:p>
          <a:p>
            <a:pPr marL="28194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5)</a:t>
            </a:r>
            <a:r>
              <a:rPr dirty="0" sz="1200" spc="-5">
                <a:latin typeface="Times New Roman"/>
                <a:cs typeface="Times New Roman"/>
              </a:rPr>
              <a:t> Wicedyrektor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prawo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pieczątki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osobowej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tytułem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„wicedyrektor”.</a:t>
            </a:r>
            <a:endParaRPr sz="1200">
              <a:latin typeface="Times New Roman"/>
              <a:cs typeface="Times New Roman"/>
            </a:endParaRPr>
          </a:p>
          <a:p>
            <a:pPr marL="281940" marR="10795" indent="-269875">
              <a:lnSpc>
                <a:spcPct val="143300"/>
              </a:lnSpc>
              <a:spcBef>
                <a:spcPts val="10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dirty="0" sz="1200" spc="-5">
                <a:latin typeface="Times New Roman"/>
                <a:cs typeface="Times New Roman"/>
              </a:rPr>
              <a:t>Bezpośredni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nadzór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prawidłową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realizacją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zleconych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wicedyrektorowi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Dyrektor.</a:t>
            </a:r>
            <a:endParaRPr sz="1200">
              <a:latin typeface="Times New Roman"/>
              <a:cs typeface="Times New Roman"/>
            </a:endParaRPr>
          </a:p>
          <a:p>
            <a:pPr marL="281940" marR="9525" indent="-269875">
              <a:lnSpc>
                <a:spcPct val="143300"/>
              </a:lnSpc>
              <a:spcBef>
                <a:spcPts val="15"/>
              </a:spcBef>
              <a:buAutoNum type="arabicPeriod" startAt="3"/>
              <a:tabLst>
                <a:tab pos="281940" algn="l"/>
                <a:tab pos="282575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Nauczyciel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wykonuje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art.6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Ustawy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26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stycznia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1982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r.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ponadto:</a:t>
            </a:r>
            <a:endParaRPr sz="1200">
              <a:latin typeface="Times New Roman"/>
              <a:cs typeface="Times New Roman"/>
            </a:endParaRPr>
          </a:p>
          <a:p>
            <a:pPr lvl="1" marL="462280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wyznaczone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462280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Planuje,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stworzenie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planu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dydaktycznego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zawierającego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cele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poszczególnych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zajęć</a:t>
            </a:r>
            <a:endParaRPr sz="1200">
              <a:latin typeface="Times New Roman"/>
              <a:cs typeface="Times New Roman"/>
            </a:endParaRPr>
          </a:p>
          <a:p>
            <a:pPr marL="462280" marR="10795">
              <a:lnSpc>
                <a:spcPct val="143300"/>
              </a:lnSpc>
              <a:spcBef>
                <a:spcPts val="15"/>
              </a:spcBef>
              <a:tabLst>
                <a:tab pos="1446530" algn="l"/>
                <a:tab pos="1848485" algn="l"/>
                <a:tab pos="2707640" algn="l"/>
                <a:tab pos="3227070" algn="l"/>
                <a:tab pos="4043679" algn="l"/>
                <a:tab pos="4876800" algn="l"/>
                <a:tab pos="5085080" algn="l"/>
                <a:tab pos="5723890" algn="l"/>
              </a:tabLst>
            </a:pP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duk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yjnych	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z	o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>
                <a:latin typeface="Times New Roman"/>
                <a:cs typeface="Times New Roman"/>
              </a:rPr>
              <a:t>kiw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e	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kty	ks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łc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nia	</a:t>
            </a:r>
            <a:r>
              <a:rPr dirty="0" sz="1200" spc="-5">
                <a:latin typeface="Times New Roman"/>
                <a:cs typeface="Times New Roman"/>
              </a:rPr>
              <a:t>wynika</a:t>
            </a:r>
            <a:r>
              <a:rPr dirty="0" sz="1200">
                <a:latin typeface="Times New Roman"/>
                <a:cs typeface="Times New Roman"/>
              </a:rPr>
              <a:t>jące	z	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>
                <a:latin typeface="Times New Roman"/>
                <a:cs typeface="Times New Roman"/>
              </a:rPr>
              <a:t>pisów	podst</a:t>
            </a:r>
            <a:r>
              <a:rPr dirty="0" sz="1200" spc="-5">
                <a:latin typeface="Times New Roman"/>
                <a:cs typeface="Times New Roman"/>
              </a:rPr>
              <a:t>awy  </a:t>
            </a:r>
            <a:r>
              <a:rPr dirty="0" sz="1200" spc="-5">
                <a:latin typeface="Times New Roman"/>
                <a:cs typeface="Times New Roman"/>
              </a:rPr>
              <a:t>programowej.</a:t>
            </a:r>
            <a:endParaRPr sz="1200">
              <a:latin typeface="Times New Roman"/>
              <a:cs typeface="Times New Roman"/>
            </a:endParaRPr>
          </a:p>
          <a:p>
            <a:pPr lvl="1" marL="462280" marR="8890" indent="-229235">
              <a:lnSpc>
                <a:spcPct val="143300"/>
              </a:lnSpc>
              <a:spcBef>
                <a:spcPts val="10"/>
              </a:spcBef>
              <a:buAutoNum type="arabicParenR" startAt="3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Projektuje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edukacyjne,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wykorzystując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najnowszą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wiedzę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pedagogiczną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wiedzę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temat uczenia</a:t>
            </a:r>
            <a:r>
              <a:rPr dirty="0" sz="1200">
                <a:latin typeface="Times New Roman"/>
                <a:cs typeface="Times New Roman"/>
              </a:rPr>
              <a:t> się</a:t>
            </a:r>
            <a:r>
              <a:rPr dirty="0" sz="1200" spc="-5">
                <a:latin typeface="Times New Roman"/>
                <a:cs typeface="Times New Roman"/>
              </a:rPr>
              <a:t> uczniów.</a:t>
            </a:r>
            <a:endParaRPr sz="1200">
              <a:latin typeface="Times New Roman"/>
              <a:cs typeface="Times New Roman"/>
            </a:endParaRPr>
          </a:p>
          <a:p>
            <a:pPr lvl="1" marL="462280" marR="5080" indent="-229235">
              <a:lnSpc>
                <a:spcPct val="143500"/>
              </a:lnSpc>
              <a:spcBef>
                <a:spcPts val="10"/>
              </a:spcBef>
              <a:buAutoNum type="arabicParenR" startAt="3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pracę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dydaktyczno-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wychowawczą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uczniami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nauczania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przedmiotów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-5">
                <a:latin typeface="Times New Roman"/>
                <a:cs typeface="Times New Roman"/>
              </a:rPr>
              <a:t> odpowiedzialny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wyniki tej </a:t>
            </a:r>
            <a:r>
              <a:rPr dirty="0" sz="1200" spc="-5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lvl="1" marL="462280" indent="-22669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 tajemnicy służbowej.</a:t>
            </a:r>
            <a:endParaRPr sz="1200">
              <a:latin typeface="Times New Roman"/>
              <a:cs typeface="Times New Roman"/>
            </a:endParaRPr>
          </a:p>
          <a:p>
            <a:pPr lvl="1" marL="462280" indent="-22669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wewnętrznych </a:t>
            </a:r>
            <a:r>
              <a:rPr dirty="0" sz="1200">
                <a:latin typeface="Times New Roman"/>
                <a:cs typeface="Times New Roman"/>
              </a:rPr>
              <a:t>regulaminów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462280" indent="-22669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Efektywnie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przeznaczony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uczniem.</a:t>
            </a:r>
            <a:endParaRPr sz="1200">
              <a:latin typeface="Times New Roman"/>
              <a:cs typeface="Times New Roman"/>
            </a:endParaRPr>
          </a:p>
          <a:p>
            <a:pPr lvl="1" marL="462280" indent="-22669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Konsekwentnie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oparte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system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wartości;</a:t>
            </a:r>
            <a:endParaRPr sz="1200">
              <a:latin typeface="Times New Roman"/>
              <a:cs typeface="Times New Roman"/>
            </a:endParaRPr>
          </a:p>
          <a:p>
            <a:pPr lvl="1" marL="462280" indent="-22669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462915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bieżąco</a:t>
            </a:r>
            <a:r>
              <a:rPr dirty="0" sz="1200">
                <a:latin typeface="Times New Roman"/>
                <a:cs typeface="Times New Roman"/>
              </a:rPr>
              <a:t> dokonuje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samooceny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analizuje</a:t>
            </a:r>
            <a:r>
              <a:rPr dirty="0" sz="1200">
                <a:latin typeface="Times New Roman"/>
                <a:cs typeface="Times New Roman"/>
              </a:rPr>
              <a:t> jakość</a:t>
            </a:r>
            <a:r>
              <a:rPr dirty="0" sz="1200" spc="-5">
                <a:latin typeface="Times New Roman"/>
                <a:cs typeface="Times New Roman"/>
              </a:rPr>
              <a:t> własnej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7727" y="9944868"/>
            <a:ext cx="1536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>
                <a:latin typeface="Times New Roman"/>
                <a:cs typeface="Times New Roman"/>
              </a:rPr>
              <a:t>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6795" y="438404"/>
            <a:ext cx="6235700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marR="5080" indent="-226060">
              <a:lnSpc>
                <a:spcPct val="143300"/>
              </a:lnSpc>
              <a:spcBef>
                <a:spcPts val="100"/>
              </a:spcBef>
              <a:buAutoNum type="arabicParenR" startAt="10"/>
              <a:tabLst>
                <a:tab pos="372745" algn="l"/>
              </a:tabLst>
            </a:pPr>
            <a:r>
              <a:rPr dirty="0" sz="1200">
                <a:latin typeface="Times New Roman"/>
                <a:cs typeface="Times New Roman"/>
              </a:rPr>
              <a:t>Aktywnie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pracach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klasowych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zespołów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nauczycielskich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zespołów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powoływanych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wykonywania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marL="372110" marR="10160" indent="-226060">
              <a:lnSpc>
                <a:spcPct val="143300"/>
              </a:lnSpc>
              <a:spcBef>
                <a:spcPts val="15"/>
              </a:spcBef>
              <a:buAutoNum type="arabicParenR" startAt="10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Właściwie,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ustaleniami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obowiązującymi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dokumentację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przebiegu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nauczania.</a:t>
            </a:r>
            <a:endParaRPr sz="1200">
              <a:latin typeface="Times New Roman"/>
              <a:cs typeface="Times New Roman"/>
            </a:endParaRPr>
          </a:p>
          <a:p>
            <a:pPr marL="372110" indent="-226060">
              <a:lnSpc>
                <a:spcPct val="100000"/>
              </a:lnSpc>
              <a:spcBef>
                <a:spcPts val="635"/>
              </a:spcBef>
              <a:buAutoNum type="arabicParenR" startAt="10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Systematycznie</a:t>
            </a:r>
            <a:r>
              <a:rPr dirty="0" sz="1200">
                <a:latin typeface="Times New Roman"/>
                <a:cs typeface="Times New Roman"/>
              </a:rPr>
              <a:t> wzbogaca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wykazuje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dbałość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warsztat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marL="410209" marR="767715" indent="-264160">
              <a:lnSpc>
                <a:spcPct val="143300"/>
              </a:lnSpc>
              <a:buAutoNum type="arabicParenR" startAt="10"/>
              <a:tabLst>
                <a:tab pos="410845" algn="l"/>
              </a:tabLst>
            </a:pPr>
            <a:r>
              <a:rPr dirty="0" sz="1200" spc="-5">
                <a:latin typeface="Times New Roman"/>
                <a:cs typeface="Times New Roman"/>
              </a:rPr>
              <a:t>Ma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autorski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innowacyjnej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eksperymentalnej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podstawie odrębnych</a:t>
            </a:r>
            <a:r>
              <a:rPr dirty="0" sz="1200">
                <a:latin typeface="Times New Roman"/>
                <a:cs typeface="Times New Roman"/>
              </a:rPr>
              <a:t> przepisów.</a:t>
            </a:r>
            <a:endParaRPr sz="1200">
              <a:latin typeface="Times New Roman"/>
              <a:cs typeface="Times New Roman"/>
            </a:endParaRPr>
          </a:p>
          <a:p>
            <a:pPr marL="372110" marR="9525" indent="-226060">
              <a:lnSpc>
                <a:spcPct val="143300"/>
              </a:lnSpc>
              <a:spcBef>
                <a:spcPts val="10"/>
              </a:spcBef>
              <a:buAutoNum type="arabicParenR" startAt="10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Ustawicznie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podnosi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udział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różnych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formach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doskonalenia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zawodowego.</a:t>
            </a:r>
            <a:endParaRPr sz="1200">
              <a:latin typeface="Times New Roman"/>
              <a:cs typeface="Times New Roman"/>
            </a:endParaRPr>
          </a:p>
          <a:p>
            <a:pPr marL="372110" marR="11430" indent="-226060">
              <a:lnSpc>
                <a:spcPct val="143300"/>
              </a:lnSpc>
              <a:spcBef>
                <a:spcPts val="15"/>
              </a:spcBef>
              <a:buAutoNum type="arabicParenR" startAt="10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Egzekwuje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zarządzenia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>
                <a:latin typeface="Times New Roman"/>
                <a:cs typeface="Times New Roman"/>
              </a:rPr>
              <a:t> bezpieczeństwa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porządku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terenie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372110" indent="-226060">
              <a:lnSpc>
                <a:spcPct val="100000"/>
              </a:lnSpc>
              <a:spcBef>
                <a:spcPts val="635"/>
              </a:spcBef>
              <a:buAutoNum type="arabicParenR" startAt="10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Zgłasza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 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naruszania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zarządzeń.</a:t>
            </a:r>
            <a:endParaRPr sz="1200">
              <a:latin typeface="Times New Roman"/>
              <a:cs typeface="Times New Roman"/>
            </a:endParaRPr>
          </a:p>
          <a:p>
            <a:pPr marL="372110" marR="6985" indent="-226060">
              <a:lnSpc>
                <a:spcPts val="2080"/>
              </a:lnSpc>
              <a:spcBef>
                <a:spcPts val="165"/>
              </a:spcBef>
              <a:buAutoNum type="arabicParenR" startAt="10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Wspomaga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wszechstronny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rozwój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uwzględnieniem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możliwości,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lvl="1" marL="649605" indent="-233679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650240" algn="l"/>
              </a:tabLst>
            </a:pPr>
            <a:r>
              <a:rPr dirty="0" sz="1200">
                <a:latin typeface="Times New Roman"/>
                <a:cs typeface="Times New Roman"/>
              </a:rPr>
              <a:t>dokonuje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tym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stylów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się;</a:t>
            </a:r>
            <a:endParaRPr sz="1200">
              <a:latin typeface="Times New Roman"/>
              <a:cs typeface="Times New Roman"/>
            </a:endParaRPr>
          </a:p>
          <a:p>
            <a:pPr lvl="1" marL="641985" marR="7620" indent="-22606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65024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oparciu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tę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diagnozę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planuje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swoją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pracę,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uwzględniając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wszystkie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poziomy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taksonomii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przygotowaniu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-5">
                <a:latin typeface="Times New Roman"/>
                <a:cs typeface="Times New Roman"/>
              </a:rPr>
              <a:t> dydaktycznych;</a:t>
            </a:r>
            <a:endParaRPr sz="1200">
              <a:latin typeface="Times New Roman"/>
              <a:cs typeface="Times New Roman"/>
            </a:endParaRPr>
          </a:p>
          <a:p>
            <a:pPr lvl="1" marL="641985" marR="8890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65024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rozwija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kreatywność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stawianie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problemów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powodujących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konieczność </a:t>
            </a:r>
            <a:r>
              <a:rPr dirty="0" sz="1200">
                <a:latin typeface="Times New Roman"/>
                <a:cs typeface="Times New Roman"/>
              </a:rPr>
              <a:t>poszukiwania </a:t>
            </a:r>
            <a:r>
              <a:rPr dirty="0" sz="1200" spc="-5">
                <a:latin typeface="Times New Roman"/>
                <a:cs typeface="Times New Roman"/>
              </a:rPr>
              <a:t>różnorodnych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rozwiązań;</a:t>
            </a:r>
            <a:endParaRPr sz="12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planuje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strategiach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ludzi;</a:t>
            </a:r>
            <a:endParaRPr sz="1200">
              <a:latin typeface="Times New Roman"/>
              <a:cs typeface="Times New Roman"/>
            </a:endParaRPr>
          </a:p>
          <a:p>
            <a:pPr lvl="1" marL="641985" marR="6350" indent="-228600">
              <a:lnSpc>
                <a:spcPts val="2080"/>
              </a:lnSpc>
              <a:spcBef>
                <a:spcPts val="160"/>
              </a:spcBef>
              <a:buAutoNum type="alphaLcParenR" startAt="4"/>
              <a:tabLst>
                <a:tab pos="650240" algn="l"/>
              </a:tabLst>
            </a:pPr>
            <a:r>
              <a:rPr dirty="0" sz="1200" spc="-5">
                <a:latin typeface="Times New Roman"/>
                <a:cs typeface="Times New Roman"/>
              </a:rPr>
              <a:t>różnicuje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poszczególnymi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uczniami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zespołami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klasowymi,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opierając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ewaluacji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monitorowaniu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osiągnięć </a:t>
            </a:r>
            <a:r>
              <a:rPr dirty="0" sz="1200" spc="-5">
                <a:latin typeface="Times New Roman"/>
                <a:cs typeface="Times New Roman"/>
              </a:rPr>
              <a:t>uczniów;</a:t>
            </a:r>
            <a:endParaRPr sz="1200">
              <a:latin typeface="Times New Roman"/>
              <a:cs typeface="Times New Roman"/>
            </a:endParaRPr>
          </a:p>
          <a:p>
            <a:pPr lvl="1" marL="649605" indent="-236854">
              <a:lnSpc>
                <a:spcPct val="100000"/>
              </a:lnSpc>
              <a:spcBef>
                <a:spcPts val="445"/>
              </a:spcBef>
              <a:buAutoNum type="alphaLcParenR" startAt="4"/>
              <a:tabLst>
                <a:tab pos="650240" algn="l"/>
              </a:tabLst>
            </a:pP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bieżąco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dokonuje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udzielając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zwrotnej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odniesieniu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ustalonych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przedstawionych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sukcesu;</a:t>
            </a:r>
            <a:endParaRPr sz="1200">
              <a:latin typeface="Times New Roman"/>
              <a:cs typeface="Times New Roman"/>
            </a:endParaRPr>
          </a:p>
          <a:p>
            <a:pPr lvl="1" marL="649605" indent="-236854">
              <a:lnSpc>
                <a:spcPct val="100000"/>
              </a:lnSpc>
              <a:spcBef>
                <a:spcPts val="625"/>
              </a:spcBef>
              <a:buAutoNum type="alphaLcParenR" startAt="6"/>
              <a:tabLst>
                <a:tab pos="649605" algn="l"/>
                <a:tab pos="65024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prawa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egzekwuje</a:t>
            </a:r>
            <a:r>
              <a:rPr dirty="0" sz="1200">
                <a:latin typeface="Times New Roman"/>
                <a:cs typeface="Times New Roman"/>
              </a:rPr>
              <a:t> jego </a:t>
            </a:r>
            <a:r>
              <a:rPr dirty="0" sz="1200" spc="-5">
                <a:latin typeface="Times New Roman"/>
                <a:cs typeface="Times New Roman"/>
              </a:rPr>
              <a:t>obowiązki;</a:t>
            </a:r>
            <a:endParaRPr sz="1200">
              <a:latin typeface="Times New Roman"/>
              <a:cs typeface="Times New Roman"/>
            </a:endParaRPr>
          </a:p>
          <a:p>
            <a:pPr lvl="1" marL="649605" indent="-236854">
              <a:lnSpc>
                <a:spcPct val="100000"/>
              </a:lnSpc>
              <a:spcBef>
                <a:spcPts val="635"/>
              </a:spcBef>
              <a:buAutoNum type="alphaLcParenR" startAt="6"/>
              <a:tabLst>
                <a:tab pos="650240" algn="l"/>
              </a:tabLst>
            </a:pPr>
            <a:r>
              <a:rPr dirty="0" sz="1200">
                <a:latin typeface="Times New Roman"/>
                <a:cs typeface="Times New Roman"/>
              </a:rPr>
              <a:t>dba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dyscyplinę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zajęciach.</a:t>
            </a:r>
            <a:endParaRPr sz="1200">
              <a:latin typeface="Times New Roman"/>
              <a:cs typeface="Times New Roman"/>
            </a:endParaRPr>
          </a:p>
          <a:p>
            <a:pPr marL="3282315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60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1</a:t>
            </a:r>
            <a:r>
              <a:rPr dirty="0" sz="1200" b="1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31140" algn="l"/>
              </a:tabLst>
            </a:pP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>
                <a:latin typeface="Times New Roman"/>
                <a:cs typeface="Times New Roman"/>
              </a:rPr>
              <a:t> klasy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szkoły:</a:t>
            </a:r>
            <a:endParaRPr sz="1200">
              <a:latin typeface="Times New Roman"/>
              <a:cs typeface="Times New Roman"/>
            </a:endParaRPr>
          </a:p>
          <a:p>
            <a:pPr lvl="1" marL="372110" marR="8255" indent="-229235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372745" algn="l"/>
                <a:tab pos="5898515" algn="l"/>
              </a:tabLst>
            </a:pPr>
            <a:r>
              <a:rPr dirty="0" sz="1200">
                <a:latin typeface="Times New Roman"/>
                <a:cs typeface="Times New Roman"/>
              </a:rPr>
              <a:t>Planuj</a:t>
            </a:r>
            <a:r>
              <a:rPr dirty="0" sz="1200" spc="-5">
                <a:latin typeface="Times New Roman"/>
                <a:cs typeface="Times New Roman"/>
              </a:rPr>
              <a:t>ą</a:t>
            </a:r>
            <a:r>
              <a:rPr dirty="0" sz="1200">
                <a:latin typeface="Times New Roman"/>
                <a:cs typeface="Times New Roman"/>
              </a:rPr>
              <a:t>c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nizuj</a:t>
            </a:r>
            <a:r>
              <a:rPr dirty="0" sz="1200" spc="-5">
                <a:latin typeface="Times New Roman"/>
                <a:cs typeface="Times New Roman"/>
              </a:rPr>
              <a:t>ą</a:t>
            </a:r>
            <a:r>
              <a:rPr dirty="0" sz="1200">
                <a:latin typeface="Times New Roman"/>
                <a:cs typeface="Times New Roman"/>
              </a:rPr>
              <a:t>c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współpr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ni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mi 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ic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mi 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cz</a:t>
            </a:r>
            <a:r>
              <a:rPr dirty="0" sz="1200">
                <a:latin typeface="Times New Roman"/>
                <a:cs typeface="Times New Roman"/>
              </a:rPr>
              <a:t>niów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ró</a:t>
            </a:r>
            <a:r>
              <a:rPr dirty="0" sz="1200" spc="-10">
                <a:latin typeface="Times New Roman"/>
                <a:cs typeface="Times New Roman"/>
              </a:rPr>
              <a:t>ż</a:t>
            </a:r>
            <a:r>
              <a:rPr dirty="0" sz="1200">
                <a:latin typeface="Times New Roman"/>
                <a:cs typeface="Times New Roman"/>
              </a:rPr>
              <a:t>ne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my	</a:t>
            </a:r>
            <a:r>
              <a:rPr dirty="0" sz="1200" spc="-5">
                <a:latin typeface="Times New Roman"/>
                <a:cs typeface="Times New Roman"/>
              </a:rPr>
              <a:t>ż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ia  </a:t>
            </a:r>
            <a:r>
              <a:rPr dirty="0" sz="1200" spc="-5">
                <a:latin typeface="Times New Roman"/>
                <a:cs typeface="Times New Roman"/>
              </a:rPr>
              <a:t>zespołowego.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450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tematycznych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wychowawcą.</a:t>
            </a:r>
            <a:endParaRPr sz="1200">
              <a:latin typeface="Times New Roman"/>
              <a:cs typeface="Times New Roman"/>
            </a:endParaRPr>
          </a:p>
          <a:p>
            <a:pPr lvl="1" marL="372110" marR="5715" indent="-229235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Utrzymuje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kontakt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rodzicami,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pedagogiem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szkolnym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innymi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specjalistami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świadczącymi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kwalifikowaną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 uczniom.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założenia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Profilaktycznego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Sprawuje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wychowawczą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uczniami.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Analizuje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eliminuje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zjawiska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negatywne.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26795" y="438404"/>
            <a:ext cx="6235700" cy="94894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372110" indent="-229235">
              <a:lnSpc>
                <a:spcPct val="100000"/>
              </a:lnSpc>
              <a:spcBef>
                <a:spcPts val="720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Integruje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zespół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klasowy.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mediacje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sytuacjach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trudnych pomiędzy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uczniami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nauczycielami.</a:t>
            </a:r>
            <a:endParaRPr sz="1200">
              <a:latin typeface="Times New Roman"/>
              <a:cs typeface="Times New Roman"/>
            </a:endParaRPr>
          </a:p>
          <a:p>
            <a:pPr marL="372110" marR="9525" indent="-229235">
              <a:lnSpc>
                <a:spcPct val="143300"/>
              </a:lnSpc>
              <a:spcBef>
                <a:spcPts val="1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Tworzy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warunki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indywidualnych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problemów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trudnościami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dydaktycznymi </a:t>
            </a:r>
            <a:r>
              <a:rPr dirty="0" sz="1200">
                <a:latin typeface="Times New Roman"/>
                <a:cs typeface="Times New Roman"/>
              </a:rPr>
              <a:t>i osobistymi.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3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Wspiera </a:t>
            </a:r>
            <a:r>
              <a:rPr dirty="0" sz="1200">
                <a:latin typeface="Times New Roman"/>
                <a:cs typeface="Times New Roman"/>
              </a:rPr>
              <a:t>uczniów w poszukiwaniu drogi </a:t>
            </a:r>
            <a:r>
              <a:rPr dirty="0" sz="1200" spc="-5">
                <a:latin typeface="Times New Roman"/>
                <a:cs typeface="Times New Roman"/>
              </a:rPr>
              <a:t>rozwoju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dokonywaniu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wyboru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dojrzałych</a:t>
            </a:r>
            <a:r>
              <a:rPr dirty="0" sz="1200">
                <a:latin typeface="Times New Roman"/>
                <a:cs typeface="Times New Roman"/>
              </a:rPr>
              <a:t> decyzji.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pedagogiem </a:t>
            </a:r>
            <a:r>
              <a:rPr dirty="0" sz="1200" spc="-5">
                <a:latin typeface="Times New Roman"/>
                <a:cs typeface="Times New Roman"/>
              </a:rPr>
              <a:t>szkolnym</a:t>
            </a:r>
            <a:r>
              <a:rPr dirty="0" sz="1200">
                <a:latin typeface="Times New Roman"/>
                <a:cs typeface="Times New Roman"/>
              </a:rPr>
              <a:t> i innymi </a:t>
            </a:r>
            <a:r>
              <a:rPr dirty="0" sz="1200" spc="-5">
                <a:latin typeface="Times New Roman"/>
                <a:cs typeface="Times New Roman"/>
              </a:rPr>
              <a:t>specjalistami.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Inspiruje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wzmacnia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współpracę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rodzicami.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3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dokumentację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wewnętrznymi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ustaleniami.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Tworzy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środowisko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sprzyjające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odpowiednim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relacjom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interpersonalnym.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3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Kształtuje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postawy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Wychowawczo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Profilaktycznym.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instytucjami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stowarzyszeniami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pracującymi</a:t>
            </a:r>
            <a:r>
              <a:rPr dirty="0" sz="1200">
                <a:latin typeface="Times New Roman"/>
                <a:cs typeface="Times New Roman"/>
              </a:rPr>
              <a:t> na </a:t>
            </a:r>
            <a:r>
              <a:rPr dirty="0" sz="1200" spc="-5">
                <a:latin typeface="Times New Roman"/>
                <a:cs typeface="Times New Roman"/>
              </a:rPr>
              <a:t>rzecz</a:t>
            </a:r>
            <a:r>
              <a:rPr dirty="0" sz="1200">
                <a:latin typeface="Times New Roman"/>
                <a:cs typeface="Times New Roman"/>
              </a:rPr>
              <a:t> dziecka.</a:t>
            </a:r>
            <a:endParaRPr sz="1200">
              <a:latin typeface="Times New Roman"/>
              <a:cs typeface="Times New Roman"/>
            </a:endParaRPr>
          </a:p>
          <a:p>
            <a:pPr marL="372110" marR="10160" indent="-229235">
              <a:lnSpc>
                <a:spcPct val="143500"/>
              </a:lnSpc>
              <a:spcBef>
                <a:spcPts val="10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Doskonali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potrzebami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oczekiwaniami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wychowanków.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3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Wraz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uczniami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podtrzymuje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kultywuje</a:t>
            </a:r>
            <a:r>
              <a:rPr dirty="0" sz="1200" spc="-5">
                <a:latin typeface="Times New Roman"/>
                <a:cs typeface="Times New Roman"/>
              </a:rPr>
              <a:t> tradycje szkoły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nagród i </a:t>
            </a:r>
            <a:r>
              <a:rPr dirty="0" sz="1200" spc="-5">
                <a:latin typeface="Times New Roman"/>
                <a:cs typeface="Times New Roman"/>
              </a:rPr>
              <a:t>kar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zgodnie 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postanowieniami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3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Egzekwuje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obowiązki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7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Sporządza </a:t>
            </a:r>
            <a:r>
              <a:rPr dirty="0" sz="1200">
                <a:latin typeface="Times New Roman"/>
                <a:cs typeface="Times New Roman"/>
              </a:rPr>
              <a:t>dokumenty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związane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5">
                <a:latin typeface="Times New Roman"/>
                <a:cs typeface="Times New Roman"/>
              </a:rPr>
              <a:t>pełnioną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funkcją </a:t>
            </a:r>
            <a:r>
              <a:rPr dirty="0" sz="1200" spc="-5">
                <a:latin typeface="Times New Roman"/>
                <a:cs typeface="Times New Roman"/>
              </a:rPr>
              <a:t>wychowawcy:</a:t>
            </a:r>
            <a:endParaRPr sz="1200">
              <a:latin typeface="Times New Roman"/>
              <a:cs typeface="Times New Roman"/>
            </a:endParaRPr>
          </a:p>
          <a:p>
            <a:pPr lvl="1" marL="528320" indent="-15684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28955" algn="l"/>
              </a:tabLst>
            </a:pPr>
            <a:r>
              <a:rPr dirty="0" sz="1200">
                <a:latin typeface="Times New Roman"/>
                <a:cs typeface="Times New Roman"/>
              </a:rPr>
              <a:t>listy, </a:t>
            </a:r>
            <a:r>
              <a:rPr dirty="0" sz="1200" spc="-5">
                <a:latin typeface="Times New Roman"/>
                <a:cs typeface="Times New Roman"/>
              </a:rPr>
              <a:t>rejestry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inne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zestawienia dotyczące</a:t>
            </a:r>
            <a:r>
              <a:rPr dirty="0" sz="1200">
                <a:latin typeface="Times New Roman"/>
                <a:cs typeface="Times New Roman"/>
              </a:rPr>
              <a:t> klasy;</a:t>
            </a:r>
            <a:endParaRPr sz="1200">
              <a:latin typeface="Times New Roman"/>
              <a:cs typeface="Times New Roman"/>
            </a:endParaRPr>
          </a:p>
          <a:p>
            <a:pPr lvl="1" marL="372110" marR="762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74040" algn="l"/>
              </a:tabLst>
            </a:pPr>
            <a:r>
              <a:rPr dirty="0" sz="1200">
                <a:latin typeface="Times New Roman"/>
                <a:cs typeface="Times New Roman"/>
              </a:rPr>
              <a:t>opinie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dyrekcji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poradni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psychologiczno-pedagogicznych,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policji,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sądów </a:t>
            </a:r>
            <a:r>
              <a:rPr dirty="0" sz="1200">
                <a:latin typeface="Times New Roman"/>
                <a:cs typeface="Times New Roman"/>
              </a:rPr>
              <a:t>itp.;</a:t>
            </a:r>
            <a:endParaRPr sz="1200">
              <a:latin typeface="Times New Roman"/>
              <a:cs typeface="Times New Roman"/>
            </a:endParaRPr>
          </a:p>
          <a:p>
            <a:pPr lvl="1" marL="528320" indent="-15684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528955" algn="l"/>
              </a:tabLst>
            </a:pPr>
            <a:r>
              <a:rPr dirty="0" sz="1200">
                <a:latin typeface="Times New Roman"/>
                <a:cs typeface="Times New Roman"/>
              </a:rPr>
              <a:t>pisma </a:t>
            </a:r>
            <a:r>
              <a:rPr dirty="0" sz="1200" spc="-5">
                <a:latin typeface="Times New Roman"/>
                <a:cs typeface="Times New Roman"/>
              </a:rPr>
              <a:t>urzędowe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marL="372110" marR="8890" indent="-229235">
              <a:lnSpc>
                <a:spcPct val="143300"/>
              </a:lnSpc>
              <a:spcBef>
                <a:spcPts val="15"/>
              </a:spcBef>
              <a:buFont typeface="Times New Roman"/>
              <a:buAutoNum type="arabicParenR" startAt="7"/>
              <a:tabLst>
                <a:tab pos="410845" algn="l"/>
              </a:tabLst>
            </a:pPr>
            <a:r>
              <a:rPr dirty="0"/>
              <a:t>	</a:t>
            </a:r>
            <a:r>
              <a:rPr dirty="0" sz="1200">
                <a:latin typeface="Times New Roman"/>
                <a:cs typeface="Times New Roman"/>
              </a:rPr>
              <a:t>Zgodnie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Kalendarzem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razie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doraźnych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organizuje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spotkania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 </a:t>
            </a:r>
            <a:r>
              <a:rPr dirty="0" sz="1200">
                <a:latin typeface="Times New Roman"/>
                <a:cs typeface="Times New Roman"/>
              </a:rPr>
              <a:t>uczniów:</a:t>
            </a:r>
            <a:endParaRPr sz="1200">
              <a:latin typeface="Times New Roman"/>
              <a:cs typeface="Times New Roman"/>
            </a:endParaRPr>
          </a:p>
          <a:p>
            <a:pPr algn="just" lvl="1" marL="552450" marR="6985" indent="-228600">
              <a:lnSpc>
                <a:spcPct val="143700"/>
              </a:lnSpc>
              <a:spcBef>
                <a:spcPts val="5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informację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spotkaniu przekazuje się </a:t>
            </a:r>
            <a:r>
              <a:rPr dirty="0" sz="1200">
                <a:latin typeface="Times New Roman"/>
                <a:cs typeface="Times New Roman"/>
              </a:rPr>
              <a:t>zainteresowanym </a:t>
            </a:r>
            <a:r>
              <a:rPr dirty="0" sz="1200" spc="-5">
                <a:latin typeface="Times New Roman"/>
                <a:cs typeface="Times New Roman"/>
              </a:rPr>
              <a:t>poprzez </a:t>
            </a:r>
            <a:r>
              <a:rPr dirty="0" sz="1200">
                <a:latin typeface="Times New Roman"/>
                <a:cs typeface="Times New Roman"/>
              </a:rPr>
              <a:t>przekazanie </a:t>
            </a:r>
            <a:r>
              <a:rPr dirty="0" sz="1200" spc="-5">
                <a:latin typeface="Times New Roman"/>
                <a:cs typeface="Times New Roman"/>
              </a:rPr>
              <a:t>informacji </a:t>
            </a:r>
            <a:r>
              <a:rPr dirty="0" sz="1200">
                <a:latin typeface="Times New Roman"/>
                <a:cs typeface="Times New Roman"/>
              </a:rPr>
              <a:t>za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pomocą dziennika </a:t>
            </a:r>
            <a:r>
              <a:rPr dirty="0" sz="1200" spc="-5">
                <a:latin typeface="Times New Roman"/>
                <a:cs typeface="Times New Roman"/>
              </a:rPr>
              <a:t>elektronicznego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umieszczenie </a:t>
            </a:r>
            <a:r>
              <a:rPr dirty="0" sz="1200">
                <a:latin typeface="Times New Roman"/>
                <a:cs typeface="Times New Roman"/>
              </a:rPr>
              <a:t>jej na </a:t>
            </a:r>
            <a:r>
              <a:rPr dirty="0" sz="1200" spc="-5">
                <a:latin typeface="Times New Roman"/>
                <a:cs typeface="Times New Roman"/>
              </a:rPr>
              <a:t>stronie internetowej szkoły,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najmniej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 dni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>
                <a:latin typeface="Times New Roman"/>
                <a:cs typeface="Times New Roman"/>
              </a:rPr>
              <a:t> planowanym </a:t>
            </a:r>
            <a:r>
              <a:rPr dirty="0" sz="1200" spc="-5">
                <a:latin typeface="Times New Roman"/>
                <a:cs typeface="Times New Roman"/>
              </a:rPr>
              <a:t>terminem</a:t>
            </a:r>
            <a:r>
              <a:rPr dirty="0" sz="1200">
                <a:latin typeface="Times New Roman"/>
                <a:cs typeface="Times New Roman"/>
              </a:rPr>
              <a:t> spotkania;</a:t>
            </a:r>
            <a:endParaRPr sz="1200">
              <a:latin typeface="Times New Roman"/>
              <a:cs typeface="Times New Roman"/>
            </a:endParaRPr>
          </a:p>
          <a:p>
            <a:pPr algn="just" lvl="1" marL="552450" marR="5080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przebieg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spotkania</a:t>
            </a:r>
            <a:r>
              <a:rPr dirty="0" sz="1200">
                <a:latin typeface="Times New Roman"/>
                <a:cs typeface="Times New Roman"/>
              </a:rPr>
              <a:t> dokumentuje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postaci</a:t>
            </a:r>
            <a:r>
              <a:rPr dirty="0" sz="1200">
                <a:latin typeface="Times New Roman"/>
                <a:cs typeface="Times New Roman"/>
              </a:rPr>
              <a:t> protokołu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sporządzanego</a:t>
            </a:r>
            <a:r>
              <a:rPr dirty="0" sz="1200">
                <a:latin typeface="Times New Roman"/>
                <a:cs typeface="Times New Roman"/>
              </a:rPr>
              <a:t> 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rodziców,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 kopię </a:t>
            </a:r>
            <a:r>
              <a:rPr dirty="0" sz="1200" spc="-5">
                <a:latin typeface="Times New Roman"/>
                <a:cs typeface="Times New Roman"/>
              </a:rPr>
              <a:t>przekazuje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 </a:t>
            </a:r>
            <a:r>
              <a:rPr dirty="0" sz="1200" spc="-5">
                <a:latin typeface="Times New Roman"/>
                <a:cs typeface="Times New Roman"/>
              </a:rPr>
              <a:t>wraz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wnioskami;</a:t>
            </a:r>
            <a:endParaRPr sz="1200">
              <a:latin typeface="Times New Roman"/>
              <a:cs typeface="Times New Roman"/>
            </a:endParaRPr>
          </a:p>
          <a:p>
            <a:pPr algn="just" lvl="1" marL="552450" indent="-22923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55308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spotkaniach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rodzicami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też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uczestniczyć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niebędący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wychowawcami</a:t>
            </a:r>
            <a:endParaRPr sz="1200">
              <a:latin typeface="Times New Roman"/>
              <a:cs typeface="Times New Roman"/>
            </a:endParaRPr>
          </a:p>
          <a:p>
            <a:pPr algn="just" marL="55245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zaproszone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szkołę.</a:t>
            </a:r>
            <a:endParaRPr sz="1200">
              <a:latin typeface="Times New Roman"/>
              <a:cs typeface="Times New Roman"/>
            </a:endParaRPr>
          </a:p>
          <a:p>
            <a:pPr algn="just" marL="3559810">
              <a:lnSpc>
                <a:spcPct val="100000"/>
              </a:lnSpc>
              <a:spcBef>
                <a:spcPts val="63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  <a:p>
            <a:pPr algn="just" marL="193040" marR="8255" indent="-193040">
              <a:lnSpc>
                <a:spcPct val="143300"/>
              </a:lnSpc>
              <a:spcBef>
                <a:spcPts val="10"/>
              </a:spcBef>
              <a:buAutoNum type="arabicPeriod"/>
              <a:tabLst>
                <a:tab pos="193040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Nauczyciel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bibliotekarz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propagowaniem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czytelnictwa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terenie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 związane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organizacją</a:t>
            </a:r>
            <a:r>
              <a:rPr dirty="0" sz="1200">
                <a:latin typeface="Times New Roman"/>
                <a:cs typeface="Times New Roman"/>
              </a:rPr>
              <a:t> biblioteki.</a:t>
            </a:r>
            <a:endParaRPr sz="1200">
              <a:latin typeface="Times New Roman"/>
              <a:cs typeface="Times New Roman"/>
            </a:endParaRPr>
          </a:p>
          <a:p>
            <a:pPr algn="just" lvl="1" marL="372110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372745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biblioteki:</a:t>
            </a:r>
            <a:endParaRPr sz="1200">
              <a:latin typeface="Times New Roman"/>
              <a:cs typeface="Times New Roman"/>
            </a:endParaRPr>
          </a:p>
          <a:p>
            <a:pPr algn="just" lvl="2" marL="552450" marR="10160" indent="-228600">
              <a:lnSpc>
                <a:spcPts val="2080"/>
              </a:lnSpc>
              <a:spcBef>
                <a:spcPts val="8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opracowanie rocznych </a:t>
            </a:r>
            <a:r>
              <a:rPr dirty="0" sz="1200">
                <a:latin typeface="Times New Roman"/>
                <a:cs typeface="Times New Roman"/>
              </a:rPr>
              <a:t>planów </a:t>
            </a:r>
            <a:r>
              <a:rPr dirty="0" sz="1200" spc="-5">
                <a:latin typeface="Times New Roman"/>
                <a:cs typeface="Times New Roman"/>
              </a:rPr>
              <a:t>działalności biblioteki </a:t>
            </a:r>
            <a:r>
              <a:rPr dirty="0" sz="1200">
                <a:latin typeface="Times New Roman"/>
                <a:cs typeface="Times New Roman"/>
              </a:rPr>
              <a:t>oraz terminów </a:t>
            </a:r>
            <a:r>
              <a:rPr dirty="0" sz="1200" spc="-5">
                <a:latin typeface="Times New Roman"/>
                <a:cs typeface="Times New Roman"/>
              </a:rPr>
              <a:t>ważniejszych imprez,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także projektowanie</a:t>
            </a:r>
            <a:r>
              <a:rPr dirty="0" sz="1200">
                <a:latin typeface="Times New Roman"/>
                <a:cs typeface="Times New Roman"/>
              </a:rPr>
              <a:t> zakupów </a:t>
            </a:r>
            <a:r>
              <a:rPr dirty="0" sz="1200" spc="-5">
                <a:latin typeface="Times New Roman"/>
                <a:cs typeface="Times New Roman"/>
              </a:rPr>
              <a:t>książek;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37996" y="438404"/>
            <a:ext cx="5548630" cy="212725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20"/>
              </a:spcBef>
              <a:buAutoNum type="alphaLcParenR" startAt="2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gromadzenie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zbiorów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 </a:t>
            </a:r>
            <a:r>
              <a:rPr dirty="0" sz="1200" spc="-5">
                <a:latin typeface="Times New Roman"/>
                <a:cs typeface="Times New Roman"/>
              </a:rPr>
              <a:t>ewidencja;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opracowanie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biblioteczne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zbiorów;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lphaLcParenR" startAt="2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selekcja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książek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konserwacja;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warsztatu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informacyjnego,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katalogów;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AutoNum type="alphaLcParenR" startAt="2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udostępnianie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zbiorów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(książek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źródeł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informacji)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multimedialnej;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sporządzanie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sprawozdań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biblioteki,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dokonywanie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czytelnictwa;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AutoNum type="alphaLcParenR" startAt="2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przewidzianej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odpowiednimi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dokumentacji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biblioteki;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lphaLcParenR" startAt="2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uzgadnianie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majątkowego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księgowością.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7859" y="2619502"/>
            <a:ext cx="22713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2)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 pracy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pedagogicznej: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996" y="2713989"/>
            <a:ext cx="5920740" cy="265620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bibliotecznych;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tworzenie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poszukiwania,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porządkowania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wykorzystywania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źródeł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efektywnego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posługiwania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technologią </a:t>
            </a:r>
            <a:r>
              <a:rPr dirty="0" sz="1200">
                <a:latin typeface="Times New Roman"/>
                <a:cs typeface="Times New Roman"/>
              </a:rPr>
              <a:t>informacyjną;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rozmowy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czytelnikami o</a:t>
            </a:r>
            <a:r>
              <a:rPr dirty="0" sz="1200" spc="-5">
                <a:latin typeface="Times New Roman"/>
                <a:cs typeface="Times New Roman"/>
              </a:rPr>
              <a:t> książkach;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poradnictwo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wyborach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czytelniczych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zasobach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multimedialnych;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książkach;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240665" algn="l"/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inspiracji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czytelnictwa;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rozbudzanie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rozwijanie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zainteresowań</a:t>
            </a:r>
            <a:r>
              <a:rPr dirty="0" sz="1200">
                <a:latin typeface="Times New Roman"/>
                <a:cs typeface="Times New Roman"/>
              </a:rPr>
              <a:t> 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wyrabianie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pogłębianie </a:t>
            </a:r>
            <a:r>
              <a:rPr dirty="0" sz="1200">
                <a:latin typeface="Times New Roman"/>
                <a:cs typeface="Times New Roman"/>
              </a:rPr>
              <a:t>u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nawyku czytania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uczenia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inspiracja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aktywu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bibliotecznego.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795" y="5343271"/>
            <a:ext cx="6236335" cy="39706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marR="10160" indent="-229235">
              <a:lnSpc>
                <a:spcPct val="144200"/>
              </a:lnSpc>
              <a:spcBef>
                <a:spcPts val="100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współudział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organizowaniu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imprez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kulturalnych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organizowanych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szkołę,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różnorodnych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rozwijających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wrażliwość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kulturową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społeczną,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instytucjami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kulturalno-oświatowymi,</a:t>
            </a:r>
            <a:endParaRPr sz="1200">
              <a:latin typeface="Times New Roman"/>
              <a:cs typeface="Times New Roman"/>
            </a:endParaRPr>
          </a:p>
          <a:p>
            <a:pPr marL="372110" indent="-22923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 </a:t>
            </a:r>
            <a:r>
              <a:rPr dirty="0" sz="1200" spc="-5">
                <a:latin typeface="Times New Roman"/>
                <a:cs typeface="Times New Roman"/>
              </a:rPr>
              <a:t>zleconych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 dyrektora</a:t>
            </a:r>
            <a:r>
              <a:rPr dirty="0" sz="1200" spc="-5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marL="332168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  <a:p>
            <a:pPr marL="193040" marR="5080" indent="-193040">
              <a:lnSpc>
                <a:spcPts val="2080"/>
              </a:lnSpc>
              <a:spcBef>
                <a:spcPts val="160"/>
              </a:spcBef>
              <a:buAutoNum type="arabicPeriod"/>
              <a:tabLst>
                <a:tab pos="193040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Pedagog</a:t>
            </a:r>
            <a:r>
              <a:rPr dirty="0" u="sng" sz="1200" spc="11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terenie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zapewniające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psychologiczno-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uczniom,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szczególności: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Prowadzi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badania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działania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diagnostyczne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uczniów,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diagnozowanie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indywidualnych</a:t>
            </a:r>
            <a:endParaRPr sz="1200">
              <a:latin typeface="Times New Roman"/>
              <a:cs typeface="Times New Roman"/>
            </a:endParaRPr>
          </a:p>
          <a:p>
            <a:pPr marL="372110" marR="9525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rozwojowych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psychofizycznych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celu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określenia przyczyn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niepowodzeń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wspierania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mocnych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lvl="1" marL="372110" marR="6985" indent="-229235">
              <a:lnSpc>
                <a:spcPct val="143300"/>
              </a:lnSpc>
              <a:spcBef>
                <a:spcPts val="15"/>
              </a:spcBef>
              <a:buAutoNum type="arabicParenR" startAt="2"/>
              <a:tabLst>
                <a:tab pos="372745" algn="l"/>
                <a:tab pos="1210310" algn="l"/>
                <a:tab pos="1847214" algn="l"/>
                <a:tab pos="2880360" algn="l"/>
                <a:tab pos="3126740" algn="l"/>
                <a:tab pos="3922395" algn="l"/>
                <a:tab pos="5015865" algn="l"/>
                <a:tab pos="5195570" algn="l"/>
                <a:tab pos="5721350" algn="l"/>
                <a:tab pos="5967730" algn="l"/>
              </a:tabLst>
            </a:pPr>
            <a:r>
              <a:rPr dirty="0" sz="1200" spc="-5">
                <a:latin typeface="Times New Roman"/>
                <a:cs typeface="Times New Roman"/>
              </a:rPr>
              <a:t>Di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gno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uje	sytua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je	</a:t>
            </a:r>
            <a:r>
              <a:rPr dirty="0" sz="1200" spc="-5">
                <a:latin typeface="Times New Roman"/>
                <a:cs typeface="Times New Roman"/>
              </a:rPr>
              <a:t>wy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how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ą	w	odd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iał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	prz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ds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kolnych	i	</a:t>
            </a:r>
            <a:r>
              <a:rPr dirty="0" sz="1200" spc="-5">
                <a:latin typeface="Times New Roman"/>
                <a:cs typeface="Times New Roman"/>
              </a:rPr>
              <a:t>sz</a:t>
            </a:r>
            <a:r>
              <a:rPr dirty="0" sz="1200">
                <a:latin typeface="Times New Roman"/>
                <a:cs typeface="Times New Roman"/>
              </a:rPr>
              <a:t>kole	w	</a:t>
            </a:r>
            <a:r>
              <a:rPr dirty="0" sz="1200" spc="-5">
                <a:latin typeface="Times New Roman"/>
                <a:cs typeface="Times New Roman"/>
              </a:rPr>
              <a:t>ce</a:t>
            </a:r>
            <a:r>
              <a:rPr dirty="0" sz="1200">
                <a:latin typeface="Times New Roman"/>
                <a:cs typeface="Times New Roman"/>
              </a:rPr>
              <a:t>lu  </a:t>
            </a:r>
            <a:r>
              <a:rPr dirty="0" sz="1200" spc="-5">
                <a:latin typeface="Times New Roman"/>
                <a:cs typeface="Times New Roman"/>
              </a:rPr>
              <a:t>rozwiązywania</a:t>
            </a:r>
            <a:r>
              <a:rPr dirty="0" sz="1200">
                <a:latin typeface="Times New Roman"/>
                <a:cs typeface="Times New Roman"/>
              </a:rPr>
              <a:t> problemów</a:t>
            </a:r>
            <a:r>
              <a:rPr dirty="0" sz="1200" spc="-5">
                <a:latin typeface="Times New Roman"/>
                <a:cs typeface="Times New Roman"/>
              </a:rPr>
              <a:t> wychowawczych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wspierania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 </a:t>
            </a:r>
            <a:r>
              <a:rPr dirty="0" sz="1200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lvl="1" marL="372110" marR="8890" indent="-229235">
              <a:lnSpc>
                <a:spcPct val="143300"/>
              </a:lnSpc>
              <a:spcBef>
                <a:spcPts val="15"/>
              </a:spcBef>
              <a:buAutoNum type="arabicParenR" startAt="2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Organizuje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udzielanie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odpowiednich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rozpoznanych potrzeb.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4255" cy="2127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41300" marR="5080" indent="-229235">
              <a:lnSpc>
                <a:spcPct val="143800"/>
              </a:lnSpc>
              <a:spcBef>
                <a:spcPts val="90"/>
              </a:spcBef>
              <a:buAutoNum type="arabicParenR" startAt="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Podejmuje wraz </a:t>
            </a:r>
            <a:r>
              <a:rPr dirty="0" sz="1200">
                <a:latin typeface="Times New Roman"/>
                <a:cs typeface="Times New Roman"/>
              </a:rPr>
              <a:t>z innymi </a:t>
            </a:r>
            <a:r>
              <a:rPr dirty="0" sz="1200" spc="-5">
                <a:latin typeface="Times New Roman"/>
                <a:cs typeface="Times New Roman"/>
              </a:rPr>
              <a:t>nauczycielami </a:t>
            </a:r>
            <a:r>
              <a:rPr dirty="0" sz="1200">
                <a:latin typeface="Times New Roman"/>
                <a:cs typeface="Times New Roman"/>
              </a:rPr>
              <a:t>działania z </a:t>
            </a:r>
            <a:r>
              <a:rPr dirty="0" sz="1200" spc="-5">
                <a:latin typeface="Times New Roman"/>
                <a:cs typeface="Times New Roman"/>
              </a:rPr>
              <a:t>zakresu </a:t>
            </a:r>
            <a:r>
              <a:rPr dirty="0" sz="1200">
                <a:latin typeface="Times New Roman"/>
                <a:cs typeface="Times New Roman"/>
              </a:rPr>
              <a:t>profilaktyki </a:t>
            </a:r>
            <a:r>
              <a:rPr dirty="0" sz="1200" spc="-5">
                <a:latin typeface="Times New Roman"/>
                <a:cs typeface="Times New Roman"/>
              </a:rPr>
              <a:t>uzależnień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5">
                <a:latin typeface="Times New Roman"/>
                <a:cs typeface="Times New Roman"/>
              </a:rPr>
              <a:t>innych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problemów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młodzieży,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obowiązującym</a:t>
            </a:r>
            <a:r>
              <a:rPr dirty="0" sz="1200">
                <a:latin typeface="Times New Roman"/>
                <a:cs typeface="Times New Roman"/>
              </a:rPr>
              <a:t> programem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wychowawczo-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profilaktycznym.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arenR" startAt="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Inicjuje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różne </a:t>
            </a:r>
            <a:r>
              <a:rPr dirty="0" sz="1200" spc="-5">
                <a:latin typeface="Times New Roman"/>
                <a:cs typeface="Times New Roman"/>
              </a:rPr>
              <a:t>formy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środowisku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pozaszkolnym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arenR" startAt="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działania </a:t>
            </a:r>
            <a:r>
              <a:rPr dirty="0" sz="1200" spc="-5">
                <a:latin typeface="Times New Roman"/>
                <a:cs typeface="Times New Roman"/>
              </a:rPr>
              <a:t>mediacyjne,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§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niniejszego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statutu.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arenR" startAt="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Podejmuje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interwencyjne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kryzysowych.</a:t>
            </a:r>
            <a:endParaRPr sz="1200">
              <a:latin typeface="Times New Roman"/>
              <a:cs typeface="Times New Roman"/>
            </a:endParaRPr>
          </a:p>
          <a:p>
            <a:pPr marL="241300" marR="8255" indent="-229235">
              <a:lnSpc>
                <a:spcPts val="2080"/>
              </a:lnSpc>
              <a:spcBef>
                <a:spcPts val="80"/>
              </a:spcBef>
              <a:buAutoNum type="arabicParenR" startAt="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rodzicom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nauczycielom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rozpoznawaniu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rozwijaniu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predyspozycji</a:t>
            </a:r>
            <a:r>
              <a:rPr dirty="0" sz="1200">
                <a:latin typeface="Times New Roman"/>
                <a:cs typeface="Times New Roman"/>
              </a:rPr>
              <a:t> i uzdolnień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7859" y="2538730"/>
            <a:ext cx="5458460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9235">
              <a:lnSpc>
                <a:spcPct val="144200"/>
              </a:lnSpc>
              <a:spcBef>
                <a:spcPts val="100"/>
              </a:spcBef>
              <a:tabLst>
                <a:tab pos="899160" algn="l"/>
                <a:tab pos="1784350" algn="l"/>
                <a:tab pos="2882900" algn="l"/>
                <a:tab pos="3077845" algn="l"/>
                <a:tab pos="3644900" algn="l"/>
                <a:tab pos="4549775" algn="l"/>
                <a:tab pos="4811395" algn="l"/>
              </a:tabLst>
            </a:pPr>
            <a:r>
              <a:rPr dirty="0" sz="1200">
                <a:latin typeface="Times New Roman"/>
                <a:cs typeface="Times New Roman"/>
              </a:rPr>
              <a:t>9)  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spie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a	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cz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li,	</a:t>
            </a:r>
            <a:r>
              <a:rPr dirty="0" sz="1200" spc="-5">
                <a:latin typeface="Times New Roman"/>
                <a:cs typeface="Times New Roman"/>
              </a:rPr>
              <a:t>wy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how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ów	i	innych	</a:t>
            </a:r>
            <a:r>
              <a:rPr dirty="0" sz="1200" spc="-5">
                <a:latin typeface="Times New Roman"/>
                <a:cs typeface="Times New Roman"/>
              </a:rPr>
              <a:t>spec</a:t>
            </a:r>
            <a:r>
              <a:rPr dirty="0" sz="1200">
                <a:latin typeface="Times New Roman"/>
                <a:cs typeface="Times New Roman"/>
              </a:rPr>
              <a:t>jalis</a:t>
            </a:r>
            <a:r>
              <a:rPr dirty="0" sz="1200" spc="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ów	w	ud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iel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niu  </a:t>
            </a:r>
            <a:r>
              <a:rPr dirty="0" sz="1200" spc="-5">
                <a:latin typeface="Times New Roman"/>
                <a:cs typeface="Times New Roman"/>
              </a:rPr>
              <a:t>psychologiczno-pedagogicznej.</a:t>
            </a:r>
            <a:endParaRPr sz="1200">
              <a:latin typeface="Times New Roman"/>
              <a:cs typeface="Times New Roman"/>
            </a:endParaRPr>
          </a:p>
          <a:p>
            <a:pPr marL="3141980">
              <a:lnSpc>
                <a:spcPct val="100000"/>
              </a:lnSpc>
              <a:spcBef>
                <a:spcPts val="62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3244" y="2619502"/>
            <a:ext cx="516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pomocy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795" y="3549522"/>
            <a:ext cx="6237605" cy="5763895"/>
          </a:xfrm>
          <a:prstGeom prst="rect">
            <a:avLst/>
          </a:prstGeom>
        </p:spPr>
        <p:txBody>
          <a:bodyPr wrap="square" lIns="0" tIns="92075" rIns="0" bIns="0" rtlCol="0" vert="horz">
            <a:spAutoFit/>
          </a:bodyPr>
          <a:lstStyle/>
          <a:p>
            <a:pPr algn="just" marL="165100" indent="-15240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165100" algn="l"/>
              </a:tabLst>
            </a:pP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Pedagog specjalny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realizuje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</a:t>
            </a:r>
            <a:r>
              <a:rPr dirty="0" sz="1200">
                <a:latin typeface="Times New Roman"/>
                <a:cs typeface="Times New Roman"/>
              </a:rPr>
              <a:t>zakresie:</a:t>
            </a:r>
            <a:endParaRPr sz="1200">
              <a:latin typeface="Times New Roman"/>
              <a:cs typeface="Times New Roman"/>
            </a:endParaRPr>
          </a:p>
          <a:p>
            <a:pPr algn="just" lvl="1" marL="282575" marR="5715">
              <a:lnSpc>
                <a:spcPts val="1900"/>
              </a:lnSpc>
              <a:spcBef>
                <a:spcPts val="300"/>
              </a:spcBef>
              <a:buSzPct val="120000"/>
              <a:buAutoNum type="arabicParenR"/>
              <a:tabLst>
                <a:tab pos="456565" algn="l"/>
              </a:tabLst>
            </a:pPr>
            <a:r>
              <a:rPr dirty="0" sz="1000" spc="-5">
                <a:latin typeface="Times New Roman"/>
                <a:cs typeface="Times New Roman"/>
              </a:rPr>
              <a:t>współpracuje z nauczycielami, wychowawcami grup wychowawczych lub innymi specjalistami, </a:t>
            </a:r>
            <a:r>
              <a:rPr dirty="0" sz="1000">
                <a:latin typeface="Times New Roman"/>
                <a:cs typeface="Times New Roman"/>
              </a:rPr>
              <a:t>rodzicami </a:t>
            </a:r>
            <a:r>
              <a:rPr dirty="0" sz="1000" spc="-5">
                <a:latin typeface="Times New Roman"/>
                <a:cs typeface="Times New Roman"/>
              </a:rPr>
              <a:t>oraz </a:t>
            </a:r>
            <a:r>
              <a:rPr dirty="0" sz="1000">
                <a:latin typeface="Times New Roman"/>
                <a:cs typeface="Times New Roman"/>
              </a:rPr>
              <a:t> uczniami</a:t>
            </a:r>
            <a:endParaRPr sz="1000">
              <a:latin typeface="Times New Roman"/>
              <a:cs typeface="Times New Roman"/>
            </a:endParaRPr>
          </a:p>
          <a:p>
            <a:pPr algn="just" lvl="2" marL="672465" indent="-209550">
              <a:lnSpc>
                <a:spcPct val="100000"/>
              </a:lnSpc>
              <a:spcBef>
                <a:spcPts val="315"/>
              </a:spcBef>
              <a:buAutoNum type="alphaLcParenR"/>
              <a:tabLst>
                <a:tab pos="673100" algn="l"/>
              </a:tabLst>
            </a:pPr>
            <a:r>
              <a:rPr dirty="0" sz="1200" spc="-5">
                <a:latin typeface="Times New Roman"/>
                <a:cs typeface="Times New Roman"/>
              </a:rPr>
              <a:t>rekomendowaniu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dyrektorowi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zapewnienia</a:t>
            </a:r>
            <a:endParaRPr sz="1200">
              <a:latin typeface="Times New Roman"/>
              <a:cs typeface="Times New Roman"/>
            </a:endParaRPr>
          </a:p>
          <a:p>
            <a:pPr algn="just" marL="463550" marR="508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aktywnego </a:t>
            </a:r>
            <a:r>
              <a:rPr dirty="0" sz="1200">
                <a:latin typeface="Times New Roman"/>
                <a:cs typeface="Times New Roman"/>
              </a:rPr>
              <a:t>i pełnego </a:t>
            </a:r>
            <a:r>
              <a:rPr dirty="0" sz="1200" spc="-5">
                <a:latin typeface="Times New Roman"/>
                <a:cs typeface="Times New Roman"/>
              </a:rPr>
              <a:t>uczestnictwa </a:t>
            </a:r>
            <a:r>
              <a:rPr dirty="0" sz="1200">
                <a:latin typeface="Times New Roman"/>
                <a:cs typeface="Times New Roman"/>
              </a:rPr>
              <a:t>uczniów w życiu </a:t>
            </a:r>
            <a:r>
              <a:rPr dirty="0" sz="1200" spc="-5">
                <a:latin typeface="Times New Roman"/>
                <a:cs typeface="Times New Roman"/>
              </a:rPr>
              <a:t>przedszkola,</a:t>
            </a:r>
            <a:r>
              <a:rPr dirty="0" sz="1200">
                <a:latin typeface="Times New Roman"/>
                <a:cs typeface="Times New Roman"/>
              </a:rPr>
              <a:t> szkoły i </a:t>
            </a:r>
            <a:r>
              <a:rPr dirty="0" sz="1200" spc="-5">
                <a:latin typeface="Times New Roman"/>
                <a:cs typeface="Times New Roman"/>
              </a:rPr>
              <a:t>placówki</a:t>
            </a:r>
            <a:r>
              <a:rPr dirty="0" sz="1200">
                <a:latin typeface="Times New Roman"/>
                <a:cs typeface="Times New Roman"/>
              </a:rPr>
              <a:t> oraz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dostępności, </a:t>
            </a:r>
            <a:r>
              <a:rPr dirty="0" sz="1200">
                <a:latin typeface="Times New Roman"/>
                <a:cs typeface="Times New Roman"/>
              </a:rPr>
              <a:t>o której mowa w </a:t>
            </a:r>
            <a:r>
              <a:rPr dirty="0" sz="1200" spc="-5">
                <a:latin typeface="Times New Roman"/>
                <a:cs typeface="Times New Roman"/>
              </a:rPr>
              <a:t>ustawie </a:t>
            </a:r>
            <a:r>
              <a:rPr dirty="0" sz="1200">
                <a:latin typeface="Times New Roman"/>
                <a:cs typeface="Times New Roman"/>
              </a:rPr>
              <a:t>z dnia </a:t>
            </a:r>
            <a:r>
              <a:rPr dirty="0" sz="1200" spc="5">
                <a:latin typeface="Times New Roman"/>
                <a:cs typeface="Times New Roman"/>
              </a:rPr>
              <a:t>19 </a:t>
            </a:r>
            <a:r>
              <a:rPr dirty="0" sz="1200" spc="-5">
                <a:latin typeface="Times New Roman"/>
                <a:cs typeface="Times New Roman"/>
              </a:rPr>
              <a:t>lipca </a:t>
            </a:r>
            <a:r>
              <a:rPr dirty="0" sz="1200">
                <a:latin typeface="Times New Roman"/>
                <a:cs typeface="Times New Roman"/>
              </a:rPr>
              <a:t>2019 r. o zapewnianiu dostępności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</a:t>
            </a:r>
            <a:r>
              <a:rPr dirty="0" sz="1200" spc="-5">
                <a:latin typeface="Times New Roman"/>
                <a:cs typeface="Times New Roman"/>
              </a:rPr>
              <a:t> ze szczególnymi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potrzebami</a:t>
            </a:r>
            <a:endParaRPr sz="1200">
              <a:latin typeface="Times New Roman"/>
              <a:cs typeface="Times New Roman"/>
            </a:endParaRPr>
          </a:p>
          <a:p>
            <a:pPr algn="just" lvl="2" marL="733425" indent="-270510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73406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prowadzeniu</a:t>
            </a:r>
            <a:r>
              <a:rPr dirty="0" sz="1200" spc="8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badań  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84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diagnostycznych</a:t>
            </a:r>
            <a:r>
              <a:rPr dirty="0" sz="1200" spc="8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8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 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rozpoznawaniem</a:t>
            </a:r>
            <a:endParaRPr sz="1200">
              <a:latin typeface="Times New Roman"/>
              <a:cs typeface="Times New Roman"/>
            </a:endParaRPr>
          </a:p>
          <a:p>
            <a:pPr algn="just" marL="463550" marR="762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indywidualnych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rozwojowych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>
                <a:latin typeface="Times New Roman"/>
                <a:cs typeface="Times New Roman"/>
              </a:rPr>
              <a:t> c)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mocnych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predyspozycji,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zainteresowań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uzdolnień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przyczyn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niepowodzeń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trudności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endParaRPr sz="1200">
              <a:latin typeface="Times New Roman"/>
              <a:cs typeface="Times New Roman"/>
            </a:endParaRPr>
          </a:p>
          <a:p>
            <a:pPr algn="just" marL="463550" marR="8255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barier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ograniczeń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utrudniających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uczestnictwo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przedszkola,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placówki,</a:t>
            </a:r>
            <a:endParaRPr sz="1200">
              <a:latin typeface="Times New Roman"/>
              <a:cs typeface="Times New Roman"/>
            </a:endParaRPr>
          </a:p>
          <a:p>
            <a:pPr algn="just" marL="46355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</a:rPr>
              <a:t>d)</a:t>
            </a:r>
            <a:r>
              <a:rPr dirty="0" sz="1200" spc="5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rozwiązywaniu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problemów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dydaktycznych</a:t>
            </a:r>
            <a:r>
              <a:rPr dirty="0" sz="1200" spc="5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uczniów,-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określaniu</a:t>
            </a:r>
            <a:endParaRPr sz="1200">
              <a:latin typeface="Times New Roman"/>
              <a:cs typeface="Times New Roman"/>
            </a:endParaRPr>
          </a:p>
          <a:p>
            <a:pPr algn="just" marL="463550" marR="8255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niezbędnych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nauki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sprzętu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specjalistycznego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środków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dydaktycznych,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 </a:t>
            </a:r>
            <a:r>
              <a:rPr dirty="0" sz="1200" spc="-5">
                <a:latin typeface="Times New Roman"/>
                <a:cs typeface="Times New Roman"/>
              </a:rPr>
              <a:t>wykorzystujących </a:t>
            </a:r>
            <a:r>
              <a:rPr dirty="0" sz="1200">
                <a:latin typeface="Times New Roman"/>
                <a:cs typeface="Times New Roman"/>
              </a:rPr>
              <a:t>technologie </a:t>
            </a:r>
            <a:r>
              <a:rPr dirty="0" sz="1200" spc="-5">
                <a:latin typeface="Times New Roman"/>
                <a:cs typeface="Times New Roman"/>
              </a:rPr>
              <a:t>informacyjno-komunikacyjne; </a:t>
            </a:r>
            <a:r>
              <a:rPr dirty="0" sz="1200">
                <a:latin typeface="Times New Roman"/>
                <a:cs typeface="Times New Roman"/>
              </a:rPr>
              <a:t>odpowiednich ze względu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indywidualne potrzeby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rozwojowe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ucznia;</a:t>
            </a:r>
            <a:endParaRPr sz="1200">
              <a:latin typeface="Times New Roman"/>
              <a:cs typeface="Times New Roman"/>
            </a:endParaRPr>
          </a:p>
          <a:p>
            <a:pPr algn="just" marL="463550" indent="-181610">
              <a:lnSpc>
                <a:spcPct val="100000"/>
              </a:lnSpc>
              <a:spcBef>
                <a:spcPts val="625"/>
              </a:spcBef>
              <a:buAutoNum type="arabicParenR" startAt="2"/>
              <a:tabLst>
                <a:tab pos="464184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000" spc="-5">
                <a:latin typeface="Times New Roman"/>
                <a:cs typeface="Times New Roman"/>
              </a:rPr>
              <a:t>spółpracuje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zespołem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nauczycieli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1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specjalistów</a:t>
            </a:r>
            <a:r>
              <a:rPr dirty="0" sz="1200" spc="-5">
                <a:latin typeface="Times New Roman"/>
                <a:cs typeface="Times New Roman"/>
              </a:rPr>
              <a:t>,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pracujących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uczniami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objętymi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kształceniem</a:t>
            </a:r>
            <a:endParaRPr sz="1200">
              <a:latin typeface="Times New Roman"/>
              <a:cs typeface="Times New Roman"/>
            </a:endParaRPr>
          </a:p>
          <a:p>
            <a:pPr algn="just" marL="282575" marR="762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specjalnym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zakresie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opracowania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>
                <a:latin typeface="Times New Roman"/>
                <a:cs typeface="Times New Roman"/>
              </a:rPr>
              <a:t> indywidualnego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programu</a:t>
            </a:r>
            <a:r>
              <a:rPr dirty="0" sz="1200">
                <a:latin typeface="Times New Roman"/>
                <a:cs typeface="Times New Roman"/>
              </a:rPr>
              <a:t> edukacyjno-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terapeutycznego </a:t>
            </a:r>
            <a:r>
              <a:rPr dirty="0" sz="1200">
                <a:latin typeface="Times New Roman"/>
                <a:cs typeface="Times New Roman"/>
              </a:rPr>
              <a:t>ucznia, </a:t>
            </a:r>
            <a:r>
              <a:rPr dirty="0" sz="1200" spc="-5">
                <a:latin typeface="Times New Roman"/>
                <a:cs typeface="Times New Roman"/>
              </a:rPr>
              <a:t>posiadającego </a:t>
            </a:r>
            <a:r>
              <a:rPr dirty="0" sz="1200">
                <a:latin typeface="Times New Roman"/>
                <a:cs typeface="Times New Roman"/>
              </a:rPr>
              <a:t>orzeczenie o </a:t>
            </a:r>
            <a:r>
              <a:rPr dirty="0" sz="1200" spc="-5">
                <a:latin typeface="Times New Roman"/>
                <a:cs typeface="Times New Roman"/>
              </a:rPr>
              <a:t>potrzebie </a:t>
            </a:r>
            <a:r>
              <a:rPr dirty="0" sz="1200">
                <a:latin typeface="Times New Roman"/>
                <a:cs typeface="Times New Roman"/>
              </a:rPr>
              <a:t>kształcenia </a:t>
            </a:r>
            <a:r>
              <a:rPr dirty="0" sz="1200" spc="-5">
                <a:latin typeface="Times New Roman"/>
                <a:cs typeface="Times New Roman"/>
              </a:rPr>
              <a:t>specjalnego; </a:t>
            </a:r>
            <a:r>
              <a:rPr dirty="0" sz="1200">
                <a:latin typeface="Times New Roman"/>
                <a:cs typeface="Times New Roman"/>
              </a:rPr>
              <a:t>w tym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zapewnienia</a:t>
            </a:r>
            <a:r>
              <a:rPr dirty="0" sz="1200">
                <a:latin typeface="Times New Roman"/>
                <a:cs typeface="Times New Roman"/>
              </a:rPr>
              <a:t> mu 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psychologiczno-pedagogicznej;</a:t>
            </a:r>
            <a:endParaRPr sz="1200">
              <a:latin typeface="Times New Roman"/>
              <a:cs typeface="Times New Roman"/>
            </a:endParaRPr>
          </a:p>
          <a:p>
            <a:pPr algn="just" marL="447040" indent="-165100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47675" algn="l"/>
              </a:tabLst>
            </a:pPr>
            <a:r>
              <a:rPr dirty="0" sz="1200" spc="-5">
                <a:latin typeface="Times New Roman"/>
                <a:cs typeface="Times New Roman"/>
              </a:rPr>
              <a:t>Ws</a:t>
            </a:r>
            <a:r>
              <a:rPr dirty="0" sz="1000" spc="-5">
                <a:latin typeface="Times New Roman"/>
                <a:cs typeface="Times New Roman"/>
              </a:rPr>
              <a:t>piera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nauczycieli,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wychowawców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grup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wychowawczych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innych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specjalistów</a:t>
            </a:r>
            <a:r>
              <a:rPr dirty="0" sz="1000" spc="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6627" y="438404"/>
            <a:ext cx="6055995" cy="9467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41300" marR="356870">
              <a:lnSpc>
                <a:spcPct val="143800"/>
              </a:lnSpc>
              <a:spcBef>
                <a:spcPts val="90"/>
              </a:spcBef>
              <a:buAutoNum type="alphaLcParenR"/>
              <a:tabLst>
                <a:tab pos="39751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rozpoznawaniu</a:t>
            </a:r>
            <a:r>
              <a:rPr dirty="0" sz="1200">
                <a:latin typeface="Times New Roman"/>
                <a:cs typeface="Times New Roman"/>
              </a:rPr>
              <a:t> przyczyn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niepowodzeń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trudności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ich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funkcjonowaniu,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barier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ograniczeń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utrudniających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funkcjonowanie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uczestnictwo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życiu</a:t>
            </a:r>
            <a:r>
              <a:rPr dirty="0" sz="1200">
                <a:latin typeface="Times New Roman"/>
                <a:cs typeface="Times New Roman"/>
              </a:rPr>
              <a:t> przedszkola,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lub placówki,</a:t>
            </a:r>
            <a:endParaRPr sz="1200">
              <a:latin typeface="Times New Roman"/>
              <a:cs typeface="Times New Roman"/>
            </a:endParaRPr>
          </a:p>
          <a:p>
            <a:pPr marL="405765" indent="-16510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40640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bezpośredniej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uczniem,</a:t>
            </a:r>
            <a:endParaRPr sz="1200">
              <a:latin typeface="Times New Roman"/>
              <a:cs typeface="Times New Roman"/>
            </a:endParaRPr>
          </a:p>
          <a:p>
            <a:pPr marL="241300" marR="596265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397510" algn="l"/>
              </a:tabLst>
            </a:pPr>
            <a:r>
              <a:rPr dirty="0" sz="1200" spc="-5">
                <a:latin typeface="Times New Roman"/>
                <a:cs typeface="Times New Roman"/>
              </a:rPr>
              <a:t>dostosowaniu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sposobów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metod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rozwojowych,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psychofizycznych,</a:t>
            </a:r>
            <a:endParaRPr sz="1200">
              <a:latin typeface="Times New Roman"/>
              <a:cs typeface="Times New Roman"/>
            </a:endParaRPr>
          </a:p>
          <a:p>
            <a:pPr marL="405765" indent="-16510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406400" algn="l"/>
              </a:tabLst>
            </a:pPr>
            <a:r>
              <a:rPr dirty="0" sz="1200" spc="-5">
                <a:latin typeface="Times New Roman"/>
                <a:cs typeface="Times New Roman"/>
              </a:rPr>
              <a:t>doborze</a:t>
            </a:r>
            <a:r>
              <a:rPr dirty="0" sz="1200">
                <a:latin typeface="Times New Roman"/>
                <a:cs typeface="Times New Roman"/>
              </a:rPr>
              <a:t> metod,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uczniów;</a:t>
            </a:r>
            <a:endParaRPr sz="1200">
              <a:latin typeface="Times New Roman"/>
              <a:cs typeface="Times New Roman"/>
            </a:endParaRPr>
          </a:p>
          <a:p>
            <a:pPr marL="267335" indent="-165100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267970" algn="l"/>
              </a:tabLst>
            </a:pPr>
            <a:r>
              <a:rPr dirty="0" sz="1200" spc="-5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dziela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pomocy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psychologiczno-pedagogicznej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uczniom,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rodzicom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uczniów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nauczycielom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267335" indent="-165100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267970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000" spc="-5">
                <a:latin typeface="Times New Roman"/>
                <a:cs typeface="Times New Roman"/>
              </a:rPr>
              <a:t>spółpracuje,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zależności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od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potrzeb,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innymi podmiotami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działającymi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na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rzecz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rodziny,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dzieci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młodzieży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193040" algn="l"/>
              </a:tabLst>
            </a:pP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rzedstawia</a:t>
            </a:r>
            <a:r>
              <a:rPr dirty="0" sz="1000" spc="16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radzie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pedagogicznej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propozycje</a:t>
            </a:r>
            <a:r>
              <a:rPr dirty="0" sz="1000" spc="1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w</a:t>
            </a:r>
            <a:r>
              <a:rPr dirty="0" sz="1000" spc="1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zakresie</a:t>
            </a:r>
            <a:r>
              <a:rPr dirty="0" sz="1000" spc="1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doskonalenia</a:t>
            </a:r>
            <a:r>
              <a:rPr dirty="0" sz="1000" spc="1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zawodowego</a:t>
            </a:r>
            <a:r>
              <a:rPr dirty="0" sz="1000" spc="1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nauczycieli</a:t>
            </a:r>
            <a:r>
              <a:rPr dirty="0" sz="10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przedszkola,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placówki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zapewnienia</a:t>
            </a:r>
            <a:r>
              <a:rPr dirty="0" sz="1200">
                <a:latin typeface="Times New Roman"/>
                <a:cs typeface="Times New Roman"/>
              </a:rPr>
              <a:t> uczniom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odpowiedniego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wsparcia.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286131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2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spc="-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</a:t>
            </a:r>
            <a:endParaRPr sz="1200">
              <a:latin typeface="Times New Roman"/>
              <a:cs typeface="Times New Roman"/>
            </a:endParaRPr>
          </a:p>
          <a:p>
            <a:pPr algn="just" marL="127635" indent="-114935">
              <a:lnSpc>
                <a:spcPct val="100000"/>
              </a:lnSpc>
              <a:spcBef>
                <a:spcPts val="635"/>
              </a:spcBef>
              <a:buSzPct val="91666"/>
              <a:buAutoNum type="arabicPeriod"/>
              <a:tabLst>
                <a:tab pos="127635" algn="l"/>
              </a:tabLst>
            </a:pPr>
            <a:r>
              <a:rPr dirty="0" sz="1200" spc="-5">
                <a:latin typeface="Times New Roman"/>
                <a:cs typeface="Times New Roman"/>
              </a:rPr>
              <a:t>Do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psychologa</a:t>
            </a:r>
            <a:r>
              <a:rPr dirty="0" sz="1200" spc="-5">
                <a:latin typeface="Times New Roman"/>
                <a:cs typeface="Times New Roman"/>
              </a:rPr>
              <a:t> należy:</a:t>
            </a:r>
            <a:endParaRPr sz="1200">
              <a:latin typeface="Times New Roman"/>
              <a:cs typeface="Times New Roman"/>
            </a:endParaRPr>
          </a:p>
          <a:p>
            <a:pPr algn="just" lvl="1" marL="241300" indent="3810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7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badań 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7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diagnostycznych</a:t>
            </a:r>
            <a:r>
              <a:rPr dirty="0" sz="1200" spc="7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uczniów, 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 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  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diagnozowanie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indywidualnych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rozwojowych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>
                <a:latin typeface="Times New Roman"/>
                <a:cs typeface="Times New Roman"/>
              </a:rPr>
              <a:t> psychofizycznych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 </a:t>
            </a:r>
            <a:r>
              <a:rPr dirty="0" sz="1200">
                <a:latin typeface="Times New Roman"/>
                <a:cs typeface="Times New Roman"/>
              </a:rPr>
              <a:t>w celu </a:t>
            </a:r>
            <a:r>
              <a:rPr dirty="0" sz="1200" spc="-5">
                <a:latin typeface="Times New Roman"/>
                <a:cs typeface="Times New Roman"/>
              </a:rPr>
              <a:t>określenia przyczyn niepowodzeń edukacyjnych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wspierania mocnych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uczniów;</a:t>
            </a:r>
            <a:endParaRPr sz="1200">
              <a:latin typeface="Times New Roman"/>
              <a:cs typeface="Times New Roman"/>
            </a:endParaRPr>
          </a:p>
          <a:p>
            <a:pPr algn="just" lvl="1" marL="241300" marR="6985">
              <a:lnSpc>
                <a:spcPts val="2080"/>
              </a:lnSpc>
              <a:spcBef>
                <a:spcPts val="160"/>
              </a:spcBef>
              <a:buAutoNum type="arabicParenR" startAt="2"/>
              <a:tabLst>
                <a:tab pos="447675" algn="l"/>
              </a:tabLst>
            </a:pPr>
            <a:r>
              <a:rPr dirty="0" sz="1200" spc="-5">
                <a:latin typeface="Times New Roman"/>
                <a:cs typeface="Times New Roman"/>
              </a:rPr>
              <a:t>Diagnozowanie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przedszkolu,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placówce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rozwiązywania</a:t>
            </a:r>
            <a:r>
              <a:rPr dirty="0" sz="1200">
                <a:latin typeface="Times New Roman"/>
                <a:cs typeface="Times New Roman"/>
              </a:rPr>
              <a:t> problemów</a:t>
            </a:r>
            <a:r>
              <a:rPr dirty="0" sz="1200" spc="-5">
                <a:latin typeface="Times New Roman"/>
                <a:cs typeface="Times New Roman"/>
              </a:rPr>
              <a:t> wychowawczych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wspierania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 </a:t>
            </a:r>
            <a:r>
              <a:rPr dirty="0" sz="1200">
                <a:latin typeface="Times New Roman"/>
                <a:cs typeface="Times New Roman"/>
              </a:rPr>
              <a:t>uczniów;</a:t>
            </a:r>
            <a:endParaRPr sz="1200">
              <a:latin typeface="Times New Roman"/>
              <a:cs typeface="Times New Roman"/>
            </a:endParaRPr>
          </a:p>
          <a:p>
            <a:pPr algn="just" lvl="1" marL="511175" indent="-270510">
              <a:lnSpc>
                <a:spcPct val="100000"/>
              </a:lnSpc>
              <a:spcBef>
                <a:spcPts val="445"/>
              </a:spcBef>
              <a:buAutoNum type="arabicParenR" startAt="2"/>
              <a:tabLst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Udzielanie</a:t>
            </a:r>
            <a:r>
              <a:rPr dirty="0" sz="1200" spc="8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  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</a:t>
            </a:r>
            <a:r>
              <a:rPr dirty="0" sz="1200" spc="8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84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formach</a:t>
            </a:r>
            <a:r>
              <a:rPr dirty="0" sz="1200" spc="8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odpowiednich</a:t>
            </a:r>
            <a:r>
              <a:rPr dirty="0" sz="1200" spc="84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algn="just"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rozpoznanych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potrzeb;</a:t>
            </a:r>
            <a:endParaRPr sz="1200">
              <a:latin typeface="Times New Roman"/>
              <a:cs typeface="Times New Roman"/>
            </a:endParaRPr>
          </a:p>
          <a:p>
            <a:pPr algn="just" lvl="1" marL="241300" marR="5080">
              <a:lnSpc>
                <a:spcPts val="2080"/>
              </a:lnSpc>
              <a:spcBef>
                <a:spcPts val="160"/>
              </a:spcBef>
              <a:buAutoNum type="arabicParenR" startAt="4"/>
              <a:tabLst>
                <a:tab pos="447675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Podejmowanie</a:t>
            </a:r>
            <a:r>
              <a:rPr dirty="0" sz="1200">
                <a:latin typeface="Times New Roman"/>
                <a:cs typeface="Times New Roman"/>
              </a:rPr>
              <a:t> działań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profilaktyki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uzależnień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problemów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młodzieży;</a:t>
            </a:r>
            <a:endParaRPr sz="1200">
              <a:latin typeface="Times New Roman"/>
              <a:cs typeface="Times New Roman"/>
            </a:endParaRPr>
          </a:p>
          <a:p>
            <a:pPr algn="just" lvl="1" marL="417830" indent="-177165">
              <a:lnSpc>
                <a:spcPct val="100000"/>
              </a:lnSpc>
              <a:spcBef>
                <a:spcPts val="445"/>
              </a:spcBef>
              <a:buAutoNum type="arabicParenR" startAt="4"/>
              <a:tabLst>
                <a:tab pos="418465" algn="l"/>
              </a:tabLst>
            </a:pPr>
            <a:r>
              <a:rPr dirty="0" sz="1200" spc="-5">
                <a:latin typeface="Times New Roman"/>
                <a:cs typeface="Times New Roman"/>
              </a:rPr>
              <a:t>Minimalizowanie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skutków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zaburzeń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rozwojowych,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zapobieganie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zaburzeniom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endParaRPr sz="1200">
              <a:latin typeface="Times New Roman"/>
              <a:cs typeface="Times New Roman"/>
            </a:endParaRPr>
          </a:p>
          <a:p>
            <a:pPr algn="just"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inicjowanie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środowisku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pozaszkolnym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uczniów;</a:t>
            </a:r>
            <a:endParaRPr sz="1200">
              <a:latin typeface="Times New Roman"/>
              <a:cs typeface="Times New Roman"/>
            </a:endParaRPr>
          </a:p>
          <a:p>
            <a:pPr algn="just" lvl="1" marL="241300" marR="6985">
              <a:lnSpc>
                <a:spcPts val="2080"/>
              </a:lnSpc>
              <a:spcBef>
                <a:spcPts val="160"/>
              </a:spcBef>
              <a:buAutoNum type="arabicParenR" startAt="6"/>
              <a:tabLst>
                <a:tab pos="483870" algn="l"/>
              </a:tabLst>
            </a:pPr>
            <a:r>
              <a:rPr dirty="0" sz="1200" spc="-5">
                <a:latin typeface="Times New Roman"/>
                <a:cs typeface="Times New Roman"/>
              </a:rPr>
              <a:t>Inicjowanie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>
                <a:latin typeface="Times New Roman"/>
                <a:cs typeface="Times New Roman"/>
              </a:rPr>
              <a:t> działań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mediacyjnych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interwencyjnych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kryzysowych;</a:t>
            </a:r>
            <a:endParaRPr sz="1200">
              <a:latin typeface="Times New Roman"/>
              <a:cs typeface="Times New Roman"/>
            </a:endParaRPr>
          </a:p>
          <a:p>
            <a:pPr algn="just" lvl="1" marL="486409" indent="-245745">
              <a:lnSpc>
                <a:spcPct val="100000"/>
              </a:lnSpc>
              <a:spcBef>
                <a:spcPts val="445"/>
              </a:spcBef>
              <a:buAutoNum type="arabicParenR" startAt="6"/>
              <a:tabLst>
                <a:tab pos="487045" algn="l"/>
              </a:tabLst>
            </a:pPr>
            <a:r>
              <a:rPr dirty="0" sz="1200">
                <a:latin typeface="Times New Roman"/>
                <a:cs typeface="Times New Roman"/>
              </a:rPr>
              <a:t>Pomoc 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6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nauczycielom</a:t>
            </a:r>
            <a:r>
              <a:rPr dirty="0" sz="1200" spc="6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6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rozpoznawaniu</a:t>
            </a:r>
            <a:r>
              <a:rPr dirty="0" sz="1200" spc="6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rozwijaniu  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indywidualnych</a:t>
            </a:r>
            <a:endParaRPr sz="1200">
              <a:latin typeface="Times New Roman"/>
              <a:cs typeface="Times New Roman"/>
            </a:endParaRPr>
          </a:p>
          <a:p>
            <a:pPr algn="just"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możliwości,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predyspozycji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uzdolnień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uczniów;</a:t>
            </a:r>
            <a:endParaRPr sz="1200">
              <a:latin typeface="Times New Roman"/>
              <a:cs typeface="Times New Roman"/>
            </a:endParaRPr>
          </a:p>
          <a:p>
            <a:pPr algn="just" lvl="1" marL="241300" marR="9525">
              <a:lnSpc>
                <a:spcPts val="2080"/>
              </a:lnSpc>
              <a:spcBef>
                <a:spcPts val="165"/>
              </a:spcBef>
              <a:buAutoNum type="arabicParenR" startAt="8"/>
              <a:tabLst>
                <a:tab pos="44005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Wspieranie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wychowawców</a:t>
            </a:r>
            <a:r>
              <a:rPr dirty="0" sz="1200">
                <a:latin typeface="Times New Roman"/>
                <a:cs typeface="Times New Roman"/>
              </a:rPr>
              <a:t> grup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>
                <a:latin typeface="Times New Roman"/>
                <a:cs typeface="Times New Roman"/>
              </a:rPr>
              <a:t> i innych </a:t>
            </a:r>
            <a:r>
              <a:rPr dirty="0" sz="1200" spc="-5">
                <a:latin typeface="Times New Roman"/>
                <a:cs typeface="Times New Roman"/>
              </a:rPr>
              <a:t>specjalistów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314198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  <a:p>
            <a:pPr marL="318770" indent="-27051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318770" algn="l"/>
                <a:tab pos="319405" algn="l"/>
              </a:tabLst>
            </a:pPr>
            <a:r>
              <a:rPr dirty="0" sz="1200" spc="-10">
                <a:latin typeface="Times New Roman"/>
                <a:cs typeface="Times New Roman"/>
              </a:rPr>
              <a:t>Do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zadań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logopedy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Szkole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należy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lvl="1" marL="469900" indent="-27622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69900" algn="l"/>
                <a:tab pos="470534" algn="l"/>
              </a:tabLst>
            </a:pPr>
            <a:r>
              <a:rPr dirty="0" sz="1200" spc="-5">
                <a:latin typeface="Times New Roman"/>
                <a:cs typeface="Times New Roman"/>
              </a:rPr>
              <a:t>Profilaktyka: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16712" y="438404"/>
            <a:ext cx="6144260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marR="7620">
              <a:lnSpc>
                <a:spcPct val="143300"/>
              </a:lnSpc>
              <a:spcBef>
                <a:spcPts val="10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stymulowanie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procesu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nabywania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kompetencji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sprawności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warunkujących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prawidłowy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przebieg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komunikacji</a:t>
            </a:r>
            <a:r>
              <a:rPr dirty="0" sz="1200" spc="-5">
                <a:latin typeface="Times New Roman"/>
                <a:cs typeface="Times New Roman"/>
              </a:rPr>
              <a:t> językowej;</a:t>
            </a:r>
            <a:endParaRPr sz="1200">
              <a:latin typeface="Times New Roman"/>
              <a:cs typeface="Times New Roman"/>
            </a:endParaRPr>
          </a:p>
          <a:p>
            <a:pPr marL="560070" indent="-20637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stymulowanie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poznawczo- </a:t>
            </a:r>
            <a:r>
              <a:rPr dirty="0" sz="1200" spc="-5">
                <a:latin typeface="Times New Roman"/>
                <a:cs typeface="Times New Roman"/>
              </a:rPr>
              <a:t>językowego;</a:t>
            </a:r>
            <a:endParaRPr sz="1200">
              <a:latin typeface="Times New Roman"/>
              <a:cs typeface="Times New Roman"/>
            </a:endParaRPr>
          </a:p>
          <a:p>
            <a:pPr marL="560070" indent="-20637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czuwanie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rozwojem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doskonalenie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jej;</a:t>
            </a:r>
            <a:endParaRPr sz="1200">
              <a:latin typeface="Times New Roman"/>
              <a:cs typeface="Times New Roman"/>
            </a:endParaRPr>
          </a:p>
          <a:p>
            <a:pPr marL="354330" marR="635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ćwiczeń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kształtujących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prawidłową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mowę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doskonalące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mowę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już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ukształtowaną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560070" indent="-20637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nauczycielami- </a:t>
            </a:r>
            <a:r>
              <a:rPr dirty="0" sz="1200" spc="-5">
                <a:latin typeface="Times New Roman"/>
                <a:cs typeface="Times New Roman"/>
              </a:rPr>
              <a:t>uświadomienie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ważności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prawidłowej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wymowy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dzieci;</a:t>
            </a:r>
            <a:endParaRPr sz="1200">
              <a:latin typeface="Times New Roman"/>
              <a:cs typeface="Times New Roman"/>
            </a:endParaRPr>
          </a:p>
          <a:p>
            <a:pPr marL="560070" indent="-20637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rodzicami.</a:t>
            </a:r>
            <a:endParaRPr sz="1200">
              <a:latin typeface="Times New Roman"/>
              <a:cs typeface="Times New Roman"/>
            </a:endParaRPr>
          </a:p>
          <a:p>
            <a:pPr marL="598170" indent="-314960">
              <a:lnSpc>
                <a:spcPct val="100000"/>
              </a:lnSpc>
              <a:spcBef>
                <a:spcPts val="620"/>
              </a:spcBef>
              <a:buAutoNum type="arabicParenR" startAt="2"/>
              <a:tabLst>
                <a:tab pos="597535" algn="l"/>
                <a:tab pos="598805" algn="l"/>
              </a:tabLst>
            </a:pPr>
            <a:r>
              <a:rPr dirty="0" sz="1200" spc="-5">
                <a:latin typeface="Times New Roman"/>
                <a:cs typeface="Times New Roman"/>
              </a:rPr>
              <a:t>Diagnostyka: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przeprowadzanie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badań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przesiewowych;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diagnoza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logopedyczna;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udostępnienie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badań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zainteresowanym.</a:t>
            </a:r>
            <a:endParaRPr sz="1200">
              <a:latin typeface="Times New Roman"/>
              <a:cs typeface="Times New Roman"/>
            </a:endParaRPr>
          </a:p>
          <a:p>
            <a:pPr marL="598170" indent="-314960">
              <a:lnSpc>
                <a:spcPct val="100000"/>
              </a:lnSpc>
              <a:spcBef>
                <a:spcPts val="625"/>
              </a:spcBef>
              <a:buAutoNum type="arabicParenR" startAt="2"/>
              <a:tabLst>
                <a:tab pos="597535" algn="l"/>
                <a:tab pos="598805" algn="l"/>
              </a:tabLst>
            </a:pPr>
            <a:r>
              <a:rPr dirty="0" sz="1200" spc="-5">
                <a:latin typeface="Times New Roman"/>
                <a:cs typeface="Times New Roman"/>
              </a:rPr>
              <a:t>Terapia: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objęcie opieką </a:t>
            </a:r>
            <a:r>
              <a:rPr dirty="0" sz="1200">
                <a:latin typeface="Times New Roman"/>
                <a:cs typeface="Times New Roman"/>
              </a:rPr>
              <a:t>logopedyczną</a:t>
            </a:r>
            <a:r>
              <a:rPr dirty="0" sz="1200" spc="-5">
                <a:latin typeface="Times New Roman"/>
                <a:cs typeface="Times New Roman"/>
              </a:rPr>
              <a:t> wyznaczonych</a:t>
            </a:r>
            <a:r>
              <a:rPr dirty="0" sz="1200">
                <a:latin typeface="Times New Roman"/>
                <a:cs typeface="Times New Roman"/>
              </a:rPr>
              <a:t> dzieci;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systematyczne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prowadzenie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logopedycznych;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korygowanie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wymowy;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rozwijanie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komunikacji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językowej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poprzez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usprawnianie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mowy;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usprawnianie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wzrokowo-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ruchowo-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słuchowych;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udzielanie porad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wskazówek;</a:t>
            </a:r>
            <a:endParaRPr sz="1200">
              <a:latin typeface="Times New Roman"/>
              <a:cs typeface="Times New Roman"/>
            </a:endParaRPr>
          </a:p>
          <a:p>
            <a:pPr lvl="1" marL="560070" indent="-20637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teczek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-5">
                <a:latin typeface="Times New Roman"/>
                <a:cs typeface="Times New Roman"/>
              </a:rPr>
              <a:t>logopedycznych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zaleceniami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utrwalania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domu;</a:t>
            </a:r>
            <a:endParaRPr sz="1200">
              <a:latin typeface="Times New Roman"/>
              <a:cs typeface="Times New Roman"/>
            </a:endParaRPr>
          </a:p>
          <a:p>
            <a:pPr lvl="1" marL="354330" marR="635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60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poinstruowanie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sposobach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korekty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wymowy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dziećmi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objętymi terapią.</a:t>
            </a:r>
            <a:endParaRPr sz="1200">
              <a:latin typeface="Times New Roman"/>
              <a:cs typeface="Times New Roman"/>
            </a:endParaRPr>
          </a:p>
          <a:p>
            <a:pPr marL="3128010">
              <a:lnSpc>
                <a:spcPct val="100000"/>
              </a:lnSpc>
              <a:spcBef>
                <a:spcPts val="44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  <a:p>
            <a:pPr algn="just" marL="282575" marR="5080" indent="-270510">
              <a:lnSpc>
                <a:spcPct val="143700"/>
              </a:lnSpc>
              <a:spcBef>
                <a:spcPts val="10"/>
              </a:spcBef>
              <a:buAutoNum type="arabicPeriod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Organizacja Wewnątrzszkolnego </a:t>
            </a:r>
            <a:r>
              <a:rPr dirty="0" sz="1200">
                <a:latin typeface="Times New Roman"/>
                <a:cs typeface="Times New Roman"/>
              </a:rPr>
              <a:t>Systemu </a:t>
            </a:r>
            <a:r>
              <a:rPr dirty="0" sz="1200" spc="-5">
                <a:latin typeface="Times New Roman"/>
                <a:cs typeface="Times New Roman"/>
              </a:rPr>
              <a:t>Doradztwa Zawodowego </a:t>
            </a:r>
            <a:r>
              <a:rPr dirty="0" sz="1200">
                <a:latin typeface="Times New Roman"/>
                <a:cs typeface="Times New Roman"/>
              </a:rPr>
              <a:t>polega na </a:t>
            </a:r>
            <a:r>
              <a:rPr dirty="0" sz="1200" spc="-5">
                <a:latin typeface="Times New Roman"/>
                <a:cs typeface="Times New Roman"/>
              </a:rPr>
              <a:t>skoordynowaniu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>
                <a:latin typeface="Times New Roman"/>
                <a:cs typeface="Times New Roman"/>
              </a:rPr>
              <a:t> przygotowania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wyboru</a:t>
            </a:r>
            <a:r>
              <a:rPr dirty="0" sz="1200">
                <a:latin typeface="Times New Roman"/>
                <a:cs typeface="Times New Roman"/>
              </a:rPr>
              <a:t> 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ścieżki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zawodowej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podjęcia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decyzji</a:t>
            </a:r>
            <a:r>
              <a:rPr dirty="0" sz="1200">
                <a:latin typeface="Times New Roman"/>
                <a:cs typeface="Times New Roman"/>
              </a:rPr>
              <a:t> o </a:t>
            </a:r>
            <a:r>
              <a:rPr dirty="0" sz="1200" spc="-5">
                <a:latin typeface="Times New Roman"/>
                <a:cs typeface="Times New Roman"/>
              </a:rPr>
              <a:t>dalszym</a:t>
            </a:r>
            <a:r>
              <a:rPr dirty="0" sz="1200">
                <a:latin typeface="Times New Roman"/>
                <a:cs typeface="Times New Roman"/>
              </a:rPr>
              <a:t> kształceniu:</a:t>
            </a:r>
            <a:endParaRPr sz="1200">
              <a:latin typeface="Times New Roman"/>
              <a:cs typeface="Times New Roman"/>
            </a:endParaRPr>
          </a:p>
          <a:p>
            <a:pPr algn="just" lvl="1" marL="374015" marR="5715" indent="-229235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Koordynatorem działań określonych </a:t>
            </a:r>
            <a:r>
              <a:rPr dirty="0" sz="1200">
                <a:latin typeface="Times New Roman"/>
                <a:cs typeface="Times New Roman"/>
              </a:rPr>
              <a:t>w ust. 6 </a:t>
            </a:r>
            <a:r>
              <a:rPr dirty="0" sz="1200" spc="-5">
                <a:latin typeface="Times New Roman"/>
                <a:cs typeface="Times New Roman"/>
              </a:rPr>
              <a:t>jest nauczyciel realizujący zajęcia doradztwa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zawodowego.</a:t>
            </a:r>
            <a:endParaRPr sz="1200">
              <a:latin typeface="Times New Roman"/>
              <a:cs typeface="Times New Roman"/>
            </a:endParaRPr>
          </a:p>
          <a:p>
            <a:pPr algn="just" lvl="1" marL="374015" indent="-229870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Skoordynowanie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działań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polega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określeniu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zaplanowaniu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opracowanych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endParaRPr sz="1200">
              <a:latin typeface="Times New Roman"/>
              <a:cs typeface="Times New Roman"/>
            </a:endParaRPr>
          </a:p>
          <a:p>
            <a:pPr algn="just" marL="374015" marR="5080">
              <a:lnSpc>
                <a:spcPct val="143900"/>
              </a:lnSpc>
            </a:pPr>
            <a:r>
              <a:rPr dirty="0" sz="1200" spc="-5">
                <a:latin typeface="Times New Roman"/>
                <a:cs typeface="Times New Roman"/>
              </a:rPr>
              <a:t>podstawie treści wynikających </a:t>
            </a:r>
            <a:r>
              <a:rPr dirty="0" sz="1200">
                <a:latin typeface="Times New Roman"/>
                <a:cs typeface="Times New Roman"/>
              </a:rPr>
              <a:t>z podstawy programowej i </a:t>
            </a:r>
            <a:r>
              <a:rPr dirty="0" sz="1200" spc="-5">
                <a:latin typeface="Times New Roman"/>
                <a:cs typeface="Times New Roman"/>
              </a:rPr>
              <a:t>programu doradztwa zawodowego, </a:t>
            </a:r>
            <a:r>
              <a:rPr dirty="0" sz="1200">
                <a:latin typeface="Times New Roman"/>
                <a:cs typeface="Times New Roman"/>
              </a:rPr>
              <a:t> które mogą być </a:t>
            </a:r>
            <a:r>
              <a:rPr dirty="0" sz="1200" spc="-5">
                <a:latin typeface="Times New Roman"/>
                <a:cs typeface="Times New Roman"/>
              </a:rPr>
              <a:t>realizowane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5">
                <a:latin typeface="Times New Roman"/>
                <a:cs typeface="Times New Roman"/>
              </a:rPr>
              <a:t>wychowawcą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poruszane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 przedmiotów.</a:t>
            </a:r>
            <a:endParaRPr sz="1200">
              <a:latin typeface="Times New Roman"/>
              <a:cs typeface="Times New Roman"/>
            </a:endParaRPr>
          </a:p>
          <a:p>
            <a:pPr algn="just" lvl="1" marL="374015" indent="-229870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374650" algn="l"/>
              </a:tabLst>
            </a:pPr>
            <a:r>
              <a:rPr dirty="0" sz="1200" spc="-5">
                <a:latin typeface="Times New Roman"/>
                <a:cs typeface="Times New Roman"/>
              </a:rPr>
              <a:t>Zadaniem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doradcy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algn="just" lvl="2" marL="55245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53085" algn="l"/>
              </a:tabLst>
            </a:pPr>
            <a:r>
              <a:rPr dirty="0" sz="1200">
                <a:latin typeface="Times New Roman"/>
                <a:cs typeface="Times New Roman"/>
              </a:rPr>
              <a:t>pomoc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planowaniu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kariery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zawodowej;</a:t>
            </a:r>
            <a:endParaRPr sz="1200">
              <a:latin typeface="Times New Roman"/>
              <a:cs typeface="Times New Roman"/>
            </a:endParaRPr>
          </a:p>
          <a:p>
            <a:pPr algn="just" lvl="2" marL="552450" marR="8255" indent="-228600">
              <a:lnSpc>
                <a:spcPts val="2080"/>
              </a:lnSpc>
              <a:spcBef>
                <a:spcPts val="80"/>
              </a:spcBef>
              <a:buAutoNum type="alphaLcParenR"/>
              <a:tabLst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wyborem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kierunku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zawodu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planowaniem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kariery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zawodowej;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10051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fld id="{81D60167-4931-47E6-BA6A-407CBD079E47}" type="slidenum">
              <a:rPr dirty="0" sz="1000" spc="-5">
                <a:latin typeface="Times New Roman"/>
                <a:cs typeface="Times New Roman"/>
              </a:rPr>
              <a:t>2</a:t>
            </a:fld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6764" y="761994"/>
            <a:ext cx="5781675" cy="2752725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600" spc="-5">
                <a:latin typeface="Calibri Light"/>
                <a:cs typeface="Calibri Light"/>
              </a:rPr>
              <a:t>Spis</a:t>
            </a:r>
            <a:r>
              <a:rPr dirty="0" sz="1600" spc="-40">
                <a:latin typeface="Calibri Light"/>
                <a:cs typeface="Calibri Light"/>
              </a:rPr>
              <a:t> </a:t>
            </a:r>
            <a:r>
              <a:rPr dirty="0" sz="1600" spc="-5">
                <a:latin typeface="Calibri Light"/>
                <a:cs typeface="Calibri Light"/>
              </a:rPr>
              <a:t>treści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16865" algn="l"/>
              </a:tabLst>
            </a:pPr>
            <a:r>
              <a:rPr dirty="0" sz="1400" b="1">
                <a:latin typeface="Times New Roman"/>
                <a:cs typeface="Times New Roman"/>
                <a:hlinkClick r:id="rId2" action="ppaction://hlinksldjump"/>
              </a:rPr>
              <a:t>I.	</a:t>
            </a:r>
            <a:r>
              <a:rPr dirty="0" sz="1400" spc="-5" b="1">
                <a:latin typeface="Times New Roman"/>
                <a:cs typeface="Times New Roman"/>
                <a:hlinkClick r:id="rId2" action="ppaction://hlinksldjump"/>
              </a:rPr>
              <a:t>INFORMACJE</a:t>
            </a:r>
            <a:r>
              <a:rPr dirty="0" sz="1400" spc="5" b="1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2" action="ppaction://hlinksldjump"/>
              </a:rPr>
              <a:t>OGÓLNE</a:t>
            </a:r>
            <a:r>
              <a:rPr dirty="0" sz="1400" spc="-145" b="1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400" spc="-5" b="1">
                <a:latin typeface="Calibri"/>
                <a:cs typeface="Calibri"/>
                <a:hlinkClick r:id="rId2" action="ppaction://hlinksldjump"/>
              </a:rPr>
              <a:t>.....................................................................</a:t>
            </a:r>
            <a:r>
              <a:rPr dirty="0" sz="1400" spc="35" b="1">
                <a:latin typeface="Calibri"/>
                <a:cs typeface="Calibri"/>
                <a:hlinkClick r:id="rId2" action="ppaction://hlinksldjump"/>
              </a:rPr>
              <a:t> </a:t>
            </a:r>
            <a:r>
              <a:rPr dirty="0" sz="1400" b="1">
                <a:latin typeface="Calibri"/>
                <a:cs typeface="Calibri"/>
                <a:hlinkClick r:id="rId2" action="ppaction://hlinksldjump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469265" algn="l"/>
              </a:tabLst>
            </a:pPr>
            <a:r>
              <a:rPr dirty="0" sz="1400" b="1">
                <a:latin typeface="Times New Roman"/>
                <a:cs typeface="Times New Roman"/>
                <a:hlinkClick r:id="rId3" action="ppaction://hlinksldjump"/>
              </a:rPr>
              <a:t>II.	CELE</a:t>
            </a:r>
            <a:r>
              <a:rPr dirty="0" sz="1400" spc="-20" b="1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00" b="1">
                <a:latin typeface="Times New Roman"/>
                <a:cs typeface="Times New Roman"/>
                <a:hlinkClick r:id="rId3" action="ppaction://hlinksldjump"/>
              </a:rPr>
              <a:t>I</a:t>
            </a:r>
            <a:r>
              <a:rPr dirty="0" sz="1400" spc="5" b="1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3" action="ppaction://hlinksldjump"/>
              </a:rPr>
              <a:t>ZADANIA</a:t>
            </a:r>
            <a:r>
              <a:rPr dirty="0" sz="1400" spc="-10" b="1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3" action="ppaction://hlinksldjump"/>
              </a:rPr>
              <a:t>SZKOŁY</a:t>
            </a:r>
            <a:r>
              <a:rPr dirty="0" sz="1400" spc="-155" b="1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400" spc="-5" b="1">
                <a:latin typeface="Calibri"/>
                <a:cs typeface="Calibri"/>
                <a:hlinkClick r:id="rId3" action="ppaction://hlinksldjump"/>
              </a:rPr>
              <a:t>.............................................................</a:t>
            </a:r>
            <a:r>
              <a:rPr dirty="0" sz="1400" spc="35" b="1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400" b="1">
                <a:latin typeface="Calibri"/>
                <a:cs typeface="Calibri"/>
                <a:hlinkClick r:id="rId3" action="ppaction://hlinksldjump"/>
              </a:rPr>
              <a:t>2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469265" algn="l"/>
              </a:tabLst>
            </a:pPr>
            <a:r>
              <a:rPr dirty="0" sz="1400" spc="-5" b="1">
                <a:latin typeface="Times New Roman"/>
                <a:cs typeface="Times New Roman"/>
                <a:hlinkClick r:id="rId4" action="ppaction://hlinksldjump"/>
              </a:rPr>
              <a:t>III.	ORGANA</a:t>
            </a:r>
            <a:r>
              <a:rPr dirty="0" sz="1400" spc="10" b="1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4" action="ppaction://hlinksldjump"/>
              </a:rPr>
              <a:t>SZKOŁY</a:t>
            </a:r>
            <a:r>
              <a:rPr dirty="0" sz="1400" spc="10" b="1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400" b="1">
                <a:latin typeface="Times New Roman"/>
                <a:cs typeface="Times New Roman"/>
                <a:hlinkClick r:id="rId4" action="ppaction://hlinksldjump"/>
              </a:rPr>
              <a:t>I</a:t>
            </a:r>
            <a:r>
              <a:rPr dirty="0" sz="1400" spc="-10" b="1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400" b="1">
                <a:latin typeface="Times New Roman"/>
                <a:cs typeface="Times New Roman"/>
                <a:hlinkClick r:id="rId4" action="ppaction://hlinksldjump"/>
              </a:rPr>
              <a:t>CH</a:t>
            </a:r>
            <a:r>
              <a:rPr dirty="0" sz="1400" spc="5" b="1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4" action="ppaction://hlinksldjump"/>
              </a:rPr>
              <a:t>KOMPETENCJE </a:t>
            </a:r>
            <a:r>
              <a:rPr dirty="0" sz="1400" spc="-5" b="1">
                <a:latin typeface="Calibri"/>
                <a:cs typeface="Calibri"/>
                <a:hlinkClick r:id="rId4" action="ppaction://hlinksldjump"/>
              </a:rPr>
              <a:t>....................................</a:t>
            </a:r>
            <a:r>
              <a:rPr dirty="0" sz="1400" spc="30" b="1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400" b="1">
                <a:latin typeface="Calibri"/>
                <a:cs typeface="Calibri"/>
                <a:hlinkClick r:id="rId4" action="ppaction://hlinksldjump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469265" algn="l"/>
              </a:tabLst>
            </a:pPr>
            <a:r>
              <a:rPr dirty="0" sz="1400" spc="5" b="1">
                <a:latin typeface="Times New Roman"/>
                <a:cs typeface="Times New Roman"/>
                <a:hlinkClick r:id="rId5" action="ppaction://hlinksldjump"/>
              </a:rPr>
              <a:t>IV.	</a:t>
            </a:r>
            <a:r>
              <a:rPr dirty="0" sz="1400" spc="-5" b="1">
                <a:latin typeface="Times New Roman"/>
                <a:cs typeface="Times New Roman"/>
                <a:hlinkClick r:id="rId5" action="ppaction://hlinksldjump"/>
              </a:rPr>
              <a:t>ORGANIZACJA</a:t>
            </a:r>
            <a:r>
              <a:rPr dirty="0" sz="1400" spc="-10" b="1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5" action="ppaction://hlinksldjump"/>
              </a:rPr>
              <a:t>PRACY</a:t>
            </a:r>
            <a:r>
              <a:rPr dirty="0" sz="1400" spc="15" b="1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5" action="ppaction://hlinksldjump"/>
              </a:rPr>
              <a:t>SZKOŁY</a:t>
            </a:r>
            <a:r>
              <a:rPr dirty="0" sz="1400" spc="-145" b="1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400" spc="-5" b="1">
                <a:latin typeface="Calibri"/>
                <a:cs typeface="Calibri"/>
                <a:hlinkClick r:id="rId5" action="ppaction://hlinksldjump"/>
              </a:rPr>
              <a:t>.................................................11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469265" algn="l"/>
              </a:tabLst>
            </a:pPr>
            <a:r>
              <a:rPr dirty="0" sz="1400" b="1">
                <a:latin typeface="Times New Roman"/>
                <a:cs typeface="Times New Roman"/>
                <a:hlinkClick r:id="rId6" action="ppaction://hlinksldjump"/>
              </a:rPr>
              <a:t>V.	</a:t>
            </a:r>
            <a:r>
              <a:rPr dirty="0" sz="1400" spc="-5" b="1">
                <a:latin typeface="Times New Roman"/>
                <a:cs typeface="Times New Roman"/>
                <a:hlinkClick r:id="rId6" action="ppaction://hlinksldjump"/>
              </a:rPr>
              <a:t>WARUNKI</a:t>
            </a:r>
            <a:r>
              <a:rPr dirty="0" sz="1400" spc="-10" b="1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400" b="1">
                <a:latin typeface="Times New Roman"/>
                <a:cs typeface="Times New Roman"/>
                <a:hlinkClick r:id="rId6" action="ppaction://hlinksldjump"/>
              </a:rPr>
              <a:t>I</a:t>
            </a:r>
            <a:r>
              <a:rPr dirty="0" sz="1400" spc="10" b="1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6" action="ppaction://hlinksldjump"/>
              </a:rPr>
              <a:t>SPOSÓB</a:t>
            </a:r>
            <a:r>
              <a:rPr dirty="0" sz="1400" spc="5" b="1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6" action="ppaction://hlinksldjump"/>
              </a:rPr>
              <a:t>OCENIANIA</a:t>
            </a:r>
            <a:r>
              <a:rPr dirty="0" sz="1400" spc="10" b="1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6" action="ppaction://hlinksldjump"/>
              </a:rPr>
              <a:t>WEWNĄTRZSZKOLNEGO</a:t>
            </a:r>
            <a:r>
              <a:rPr dirty="0" sz="1400" spc="-5" b="1">
                <a:latin typeface="Calibri"/>
                <a:cs typeface="Calibri"/>
                <a:hlinkClick r:id="rId6" action="ppaction://hlinksldjump"/>
              </a:rPr>
              <a:t>29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469265" algn="l"/>
              </a:tabLst>
            </a:pPr>
            <a:r>
              <a:rPr dirty="0" sz="1400" spc="5" b="1">
                <a:latin typeface="Times New Roman"/>
                <a:cs typeface="Times New Roman"/>
                <a:hlinkClick r:id="rId7" action="ppaction://hlinksldjump"/>
              </a:rPr>
              <a:t>VI.	</a:t>
            </a:r>
            <a:r>
              <a:rPr dirty="0" sz="1400" spc="-5" b="1">
                <a:latin typeface="Times New Roman"/>
                <a:cs typeface="Times New Roman"/>
                <a:hlinkClick r:id="rId7" action="ppaction://hlinksldjump"/>
              </a:rPr>
              <a:t>UCZEŃ</a:t>
            </a:r>
            <a:r>
              <a:rPr dirty="0" sz="1400" spc="-5" b="1">
                <a:latin typeface="Calibri"/>
                <a:cs typeface="Calibri"/>
                <a:hlinkClick r:id="rId7" action="ppaction://hlinksldjump"/>
              </a:rPr>
              <a:t>...............................................................................................53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469265" algn="l"/>
              </a:tabLst>
            </a:pPr>
            <a:r>
              <a:rPr dirty="0" sz="1400" spc="-5" b="1">
                <a:latin typeface="Times New Roman"/>
                <a:cs typeface="Times New Roman"/>
                <a:hlinkClick r:id="rId8" action="ppaction://hlinksldjump"/>
              </a:rPr>
              <a:t>VII.	CEREMONIAŁ</a:t>
            </a:r>
            <a:r>
              <a:rPr dirty="0" sz="1400" spc="145" b="1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 spc="-5" b="1">
                <a:latin typeface="Times New Roman"/>
                <a:cs typeface="Times New Roman"/>
                <a:hlinkClick r:id="rId8" action="ppaction://hlinksldjump"/>
              </a:rPr>
              <a:t>SZKOŁY</a:t>
            </a:r>
            <a:r>
              <a:rPr dirty="0" sz="1400" spc="-5" b="1">
                <a:latin typeface="Calibri"/>
                <a:cs typeface="Calibri"/>
                <a:hlinkClick r:id="rId8" action="ppaction://hlinksldjump"/>
              </a:rPr>
              <a:t>.................................................................61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621665" algn="l"/>
              </a:tabLst>
            </a:pPr>
            <a:r>
              <a:rPr dirty="0" sz="1400" spc="-5" b="1">
                <a:latin typeface="Times New Roman"/>
                <a:cs typeface="Times New Roman"/>
                <a:hlinkClick r:id="rId9" action="ppaction://hlinksldjump"/>
              </a:rPr>
              <a:t>VIII.	POSTANOWIENIA </a:t>
            </a:r>
            <a:r>
              <a:rPr dirty="0" sz="1400" b="1">
                <a:latin typeface="Times New Roman"/>
                <a:cs typeface="Times New Roman"/>
                <a:hlinkClick r:id="rId9" action="ppaction://hlinksldjump"/>
              </a:rPr>
              <a:t>KOŃCOWE</a:t>
            </a:r>
            <a:r>
              <a:rPr dirty="0" sz="1400" spc="-55" b="1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400" spc="-5" b="1">
                <a:latin typeface="Calibri"/>
                <a:cs typeface="Calibri"/>
                <a:hlinkClick r:id="rId9" action="ppaction://hlinksldjump"/>
              </a:rPr>
              <a:t>..................................................62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26795" y="438404"/>
            <a:ext cx="6235700" cy="9328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1985" marR="9525" indent="-228600">
              <a:lnSpc>
                <a:spcPct val="143300"/>
              </a:lnSpc>
              <a:spcBef>
                <a:spcPts val="100"/>
              </a:spcBef>
              <a:buAutoNum type="alphaLcParenR" startAt="3"/>
              <a:tabLst>
                <a:tab pos="642620" algn="l"/>
              </a:tabLst>
            </a:pPr>
            <a:r>
              <a:rPr dirty="0" sz="1200" spc="-5">
                <a:latin typeface="Times New Roman"/>
                <a:cs typeface="Times New Roman"/>
              </a:rPr>
              <a:t>planowanie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systemowych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podejmowanych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doradztwa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zawodowego;</a:t>
            </a:r>
            <a:endParaRPr sz="1200">
              <a:latin typeface="Times New Roman"/>
              <a:cs typeface="Times New Roman"/>
            </a:endParaRPr>
          </a:p>
          <a:p>
            <a:pPr marL="641985" marR="5080" indent="-228600">
              <a:lnSpc>
                <a:spcPct val="143300"/>
              </a:lnSpc>
              <a:spcBef>
                <a:spcPts val="15"/>
              </a:spcBef>
              <a:buAutoNum type="alphaLcParenR" startAt="3"/>
              <a:tabLst>
                <a:tab pos="64262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nauczycielami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tworzeniu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zapewnieniu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ciągłości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doradztwa </a:t>
            </a:r>
            <a:r>
              <a:rPr dirty="0" sz="1200">
                <a:latin typeface="Times New Roman"/>
                <a:cs typeface="Times New Roman"/>
              </a:rPr>
              <a:t>edukacyjno-zawodowego;</a:t>
            </a:r>
            <a:endParaRPr sz="1200">
              <a:latin typeface="Times New Roman"/>
              <a:cs typeface="Times New Roman"/>
            </a:endParaRPr>
          </a:p>
          <a:p>
            <a:pPr marL="282575" marR="8255" indent="-27051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2.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powiązane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wyborem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zawodu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określeniem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dalszej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ścieżki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realizowane </a:t>
            </a:r>
            <a:r>
              <a:rPr dirty="0" sz="1200">
                <a:latin typeface="Times New Roman"/>
                <a:cs typeface="Times New Roman"/>
              </a:rPr>
              <a:t>jako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projekty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realizowane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grupach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międzyoddziałowych.</a:t>
            </a:r>
            <a:endParaRPr sz="1200">
              <a:latin typeface="Times New Roman"/>
              <a:cs typeface="Times New Roman"/>
            </a:endParaRPr>
          </a:p>
          <a:p>
            <a:pPr algn="r" marR="2751455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24</a:t>
            </a:r>
            <a:endParaRPr sz="1200">
              <a:latin typeface="Times New Roman"/>
              <a:cs typeface="Times New Roman"/>
            </a:endParaRPr>
          </a:p>
          <a:p>
            <a:pPr algn="r" marL="180340" marR="2722880" indent="-18034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180340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tworzą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zespoły,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należy:</a:t>
            </a:r>
            <a:endParaRPr sz="1200">
              <a:latin typeface="Times New Roman"/>
              <a:cs typeface="Times New Roman"/>
            </a:endParaRPr>
          </a:p>
          <a:p>
            <a:pPr lvl="1" marL="372110" marR="7620" indent="-229235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Wspieranie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doskonalenie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kątem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programowych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danego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przedmiotu.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Analiza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dopuszczonych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użytku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programów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nauczania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podręczników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kątem</a:t>
            </a:r>
            <a:endParaRPr sz="1200">
              <a:latin typeface="Times New Roman"/>
              <a:cs typeface="Times New Roman"/>
            </a:endParaRPr>
          </a:p>
          <a:p>
            <a:pPr marL="372110" marR="5080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przydatności,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celowości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zgodności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zainteresowaniami,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potrzebami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uzdolnieniami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zgodności z podstawą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programową </a:t>
            </a:r>
            <a:r>
              <a:rPr dirty="0" sz="1200">
                <a:latin typeface="Times New Roman"/>
                <a:cs typeface="Times New Roman"/>
              </a:rPr>
              <a:t>kształcenia </a:t>
            </a:r>
            <a:r>
              <a:rPr dirty="0" sz="1200" spc="-5">
                <a:latin typeface="Times New Roman"/>
                <a:cs typeface="Times New Roman"/>
              </a:rPr>
              <a:t>ogólnego.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koleżeńskich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spotkań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samokształceniowych.</a:t>
            </a:r>
            <a:endParaRPr sz="1200">
              <a:latin typeface="Times New Roman"/>
              <a:cs typeface="Times New Roman"/>
            </a:endParaRPr>
          </a:p>
          <a:p>
            <a:pPr lvl="1" marL="372110" marR="5715" indent="-229235">
              <a:lnSpc>
                <a:spcPts val="2080"/>
              </a:lnSpc>
              <a:spcBef>
                <a:spcPts val="160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Uzgadnianie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sposobów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badania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wyników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nauczania,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przeprowadzanie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opracowywanie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wniosków.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445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Gromadzenie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narzędzi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tworzenie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procedur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służących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badaniu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wewnętrznym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diagnozowaniem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372110" marR="10160" indent="-229235">
              <a:lnSpc>
                <a:spcPts val="2080"/>
              </a:lnSpc>
              <a:spcBef>
                <a:spcPts val="160"/>
              </a:spcBef>
              <a:buAutoNum type="arabicParenR" startAt="3"/>
              <a:tabLst>
                <a:tab pos="372745" algn="l"/>
                <a:tab pos="1407795" algn="l"/>
                <a:tab pos="1979295" algn="l"/>
                <a:tab pos="2708910" algn="l"/>
                <a:tab pos="3736975" algn="l"/>
                <a:tab pos="4688205" algn="l"/>
                <a:tab pos="5443855" algn="l"/>
                <a:tab pos="5617210" algn="l"/>
              </a:tabLst>
            </a:pPr>
            <a:r>
              <a:rPr dirty="0" sz="1200">
                <a:latin typeface="Times New Roman"/>
                <a:cs typeface="Times New Roman"/>
              </a:rPr>
              <a:t>Pod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jmow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nie	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iał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ń	</a:t>
            </a:r>
            <a:r>
              <a:rPr dirty="0" sz="1200" spc="-5">
                <a:latin typeface="Times New Roman"/>
                <a:cs typeface="Times New Roman"/>
              </a:rPr>
              <a:t>służ</a:t>
            </a:r>
            <a:r>
              <a:rPr dirty="0" sz="1200" spc="-10">
                <a:latin typeface="Times New Roman"/>
                <a:cs typeface="Times New Roman"/>
              </a:rPr>
              <a:t>ą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	</a:t>
            </a:r>
            <a:r>
              <a:rPr dirty="0" sz="1200" spc="-5">
                <a:latin typeface="Times New Roman"/>
                <a:cs typeface="Times New Roman"/>
              </a:rPr>
              <a:t>wp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niu	now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torskich	roz</a:t>
            </a:r>
            <a:r>
              <a:rPr dirty="0" sz="1200" spc="-5">
                <a:latin typeface="Times New Roman"/>
                <a:cs typeface="Times New Roman"/>
              </a:rPr>
              <a:t>wiąza</a:t>
            </a:r>
            <a:r>
              <a:rPr dirty="0" sz="1200">
                <a:latin typeface="Times New Roman"/>
                <a:cs typeface="Times New Roman"/>
              </a:rPr>
              <a:t>ń	i	innow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ji  </a:t>
            </a:r>
            <a:r>
              <a:rPr dirty="0" sz="1200" spc="-5">
                <a:latin typeface="Times New Roman"/>
                <a:cs typeface="Times New Roman"/>
              </a:rPr>
              <a:t>pedagogicznych.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445"/>
              </a:spcBef>
              <a:buAutoNum type="arabicParenR" startAt="3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Motywowanie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członków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zespołu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samokształcenia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zgodnego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potrzebami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372110" marR="11430" indent="-229235">
              <a:lnSpc>
                <a:spcPts val="2080"/>
              </a:lnSpc>
              <a:spcBef>
                <a:spcPts val="160"/>
              </a:spcBef>
              <a:buAutoNum type="arabicParenR" startAt="9"/>
              <a:tabLst>
                <a:tab pos="372745" algn="l"/>
                <a:tab pos="998855" algn="l"/>
                <a:tab pos="1203960" algn="l"/>
                <a:tab pos="2212340" algn="l"/>
                <a:tab pos="2713355" algn="l"/>
                <a:tab pos="4088765" algn="l"/>
                <a:tab pos="5096510" algn="l"/>
                <a:tab pos="5529580" algn="l"/>
                <a:tab pos="6173470" algn="l"/>
              </a:tabLst>
            </a:pPr>
            <a:r>
              <a:rPr dirty="0" sz="1200" spc="-5">
                <a:latin typeface="Times New Roman"/>
                <a:cs typeface="Times New Roman"/>
              </a:rPr>
              <a:t>Db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łość	o	prz</a:t>
            </a:r>
            <a:r>
              <a:rPr dirty="0" sz="1200" spc="-5">
                <a:latin typeface="Times New Roman"/>
                <a:cs typeface="Times New Roman"/>
              </a:rPr>
              <a:t>estrze</a:t>
            </a:r>
            <a:r>
              <a:rPr dirty="0" sz="1200" spc="10">
                <a:latin typeface="Times New Roman"/>
                <a:cs typeface="Times New Roman"/>
              </a:rPr>
              <a:t>g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nie	pra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a	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ą</a:t>
            </a:r>
            <a:r>
              <a:rPr dirty="0" sz="1200">
                <a:latin typeface="Times New Roman"/>
                <a:cs typeface="Times New Roman"/>
              </a:rPr>
              <a:t>tr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kolnego,	prz</a:t>
            </a:r>
            <a:r>
              <a:rPr dirty="0" sz="1200" spc="-5">
                <a:latin typeface="Times New Roman"/>
                <a:cs typeface="Times New Roman"/>
              </a:rPr>
              <a:t>estr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nie	pr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w	u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niów	i  </a:t>
            </a:r>
            <a:r>
              <a:rPr dirty="0" sz="1200" spc="-5">
                <a:latin typeface="Times New Roman"/>
                <a:cs typeface="Times New Roman"/>
              </a:rPr>
              <a:t>egzekwowanie </a:t>
            </a:r>
            <a:r>
              <a:rPr dirty="0" sz="1200">
                <a:latin typeface="Times New Roman"/>
                <a:cs typeface="Times New Roman"/>
              </a:rPr>
              <a:t>obowiązków.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440"/>
              </a:spcBef>
              <a:buAutoNum type="arabicParenR" startAt="9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Dbałość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dyscyplinę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marL="193040" marR="5080" indent="-193040">
              <a:lnSpc>
                <a:spcPct val="143300"/>
              </a:lnSpc>
              <a:spcBef>
                <a:spcPts val="15"/>
              </a:spcBef>
              <a:buAutoNum type="arabicPeriod"/>
              <a:tabLst>
                <a:tab pos="193040" algn="l"/>
              </a:tabLst>
            </a:pPr>
            <a:r>
              <a:rPr dirty="0" sz="1200" spc="-5">
                <a:latin typeface="Times New Roman"/>
                <a:cs typeface="Times New Roman"/>
              </a:rPr>
              <a:t>Dla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doraźnych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potrzeb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powołuje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zespoły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problemowe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wykonywania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zadań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organizacji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procesu </a:t>
            </a:r>
            <a:r>
              <a:rPr dirty="0" sz="1200">
                <a:latin typeface="Times New Roman"/>
                <a:cs typeface="Times New Roman"/>
              </a:rPr>
              <a:t>dydaktycznego i </a:t>
            </a:r>
            <a:r>
              <a:rPr dirty="0" sz="1200" spc="-5">
                <a:latin typeface="Times New Roman"/>
                <a:cs typeface="Times New Roman"/>
              </a:rPr>
              <a:t>kierowania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szkołą.</a:t>
            </a:r>
            <a:endParaRPr sz="1200">
              <a:latin typeface="Times New Roman"/>
              <a:cs typeface="Times New Roman"/>
            </a:endParaRPr>
          </a:p>
          <a:p>
            <a:pPr lvl="1" marL="372110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Warunki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powoływania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zespołów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odrębnych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30734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193040" algn="l"/>
              </a:tabLst>
            </a:pP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administracji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obsługi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zabezpieczają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sprawną</a:t>
            </a:r>
            <a:r>
              <a:rPr dirty="0" sz="1200">
                <a:latin typeface="Times New Roman"/>
                <a:cs typeface="Times New Roman"/>
              </a:rPr>
              <a:t> pracę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placówki:</a:t>
            </a:r>
            <a:endParaRPr sz="1200">
              <a:latin typeface="Times New Roman"/>
              <a:cs typeface="Times New Roman"/>
            </a:endParaRPr>
          </a:p>
          <a:p>
            <a:pPr lvl="1" marL="552450" indent="-36068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51815" algn="l"/>
                <a:tab pos="553085" algn="l"/>
              </a:tabLst>
            </a:pPr>
            <a:r>
              <a:rPr dirty="0" sz="1200">
                <a:latin typeface="Times New Roman"/>
                <a:cs typeface="Times New Roman"/>
              </a:rPr>
              <a:t>Zgodną 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obsługę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administracyjną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sekretariat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placówki.</a:t>
            </a:r>
            <a:endParaRPr sz="1200">
              <a:latin typeface="Times New Roman"/>
              <a:cs typeface="Times New Roman"/>
            </a:endParaRPr>
          </a:p>
          <a:p>
            <a:pPr lvl="1" marL="552450" indent="-36068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51815" algn="l"/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sekretariatu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regulują</a:t>
            </a:r>
            <a:r>
              <a:rPr dirty="0" sz="1200">
                <a:latin typeface="Times New Roman"/>
                <a:cs typeface="Times New Roman"/>
              </a:rPr>
              <a:t> odrębne </a:t>
            </a:r>
            <a:r>
              <a:rPr dirty="0" sz="1200" spc="-5">
                <a:latin typeface="Times New Roman"/>
                <a:cs typeface="Times New Roman"/>
              </a:rPr>
              <a:t>przepisy.</a:t>
            </a:r>
            <a:endParaRPr sz="1200">
              <a:latin typeface="Times New Roman"/>
              <a:cs typeface="Times New Roman"/>
            </a:endParaRPr>
          </a:p>
          <a:p>
            <a:pPr lvl="1" marL="552450" marR="6350" indent="-36004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551815" algn="l"/>
                <a:tab pos="553085" algn="l"/>
                <a:tab pos="1348740" algn="l"/>
                <a:tab pos="2189480" algn="l"/>
                <a:tab pos="3114040" algn="l"/>
                <a:tab pos="4113529" algn="l"/>
                <a:tab pos="4352925" algn="l"/>
                <a:tab pos="5251450" algn="l"/>
                <a:tab pos="5854700" algn="l"/>
                <a:tab pos="6110605" algn="l"/>
              </a:tabLst>
            </a:pPr>
            <a:r>
              <a:rPr dirty="0" sz="1200" spc="-5">
                <a:latin typeface="Times New Roman"/>
                <a:cs typeface="Times New Roman"/>
              </a:rPr>
              <a:t>Obow</a:t>
            </a:r>
            <a:r>
              <a:rPr dirty="0" sz="1200">
                <a:latin typeface="Times New Roman"/>
                <a:cs typeface="Times New Roman"/>
              </a:rPr>
              <a:t>ią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ki	pra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ownika	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dministr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ji	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>
                <a:latin typeface="Times New Roman"/>
                <a:cs typeface="Times New Roman"/>
              </a:rPr>
              <a:t>trudnione</a:t>
            </a:r>
            <a:r>
              <a:rPr dirty="0" sz="1200" spc="-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o	w	</a:t>
            </a:r>
            <a:r>
              <a:rPr dirty="0" sz="1200" spc="-5">
                <a:latin typeface="Times New Roman"/>
                <a:cs typeface="Times New Roman"/>
              </a:rPr>
              <a:t>se</a:t>
            </a:r>
            <a:r>
              <a:rPr dirty="0" sz="1200">
                <a:latin typeface="Times New Roman"/>
                <a:cs typeface="Times New Roman"/>
              </a:rPr>
              <a:t>kr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ie	</a:t>
            </a:r>
            <a:r>
              <a:rPr dirty="0" sz="1200" spc="1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aw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rte	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ą	w  </a:t>
            </a:r>
            <a:r>
              <a:rPr dirty="0" sz="1200" spc="-5">
                <a:latin typeface="Times New Roman"/>
                <a:cs typeface="Times New Roman"/>
              </a:rPr>
              <a:t>indywidualnym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obowiązków.</a:t>
            </a:r>
            <a:endParaRPr sz="1200">
              <a:latin typeface="Times New Roman"/>
              <a:cs typeface="Times New Roman"/>
            </a:endParaRPr>
          </a:p>
          <a:p>
            <a:pPr lvl="1" marL="552450" indent="-36068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51815" algn="l"/>
                <a:tab pos="553085" algn="l"/>
              </a:tabLst>
            </a:pPr>
            <a:r>
              <a:rPr dirty="0" sz="1200" spc="-5">
                <a:latin typeface="Times New Roman"/>
                <a:cs typeface="Times New Roman"/>
              </a:rPr>
              <a:t>Obsługę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zapewniają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pracownicy</a:t>
            </a:r>
            <a:r>
              <a:rPr dirty="0" sz="1200">
                <a:latin typeface="Times New Roman"/>
                <a:cs typeface="Times New Roman"/>
              </a:rPr>
              <a:t> obsługi.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78027" y="438404"/>
            <a:ext cx="6285230" cy="9519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0710" marR="7620" indent="-360045">
              <a:lnSpc>
                <a:spcPct val="143300"/>
              </a:lnSpc>
              <a:spcBef>
                <a:spcPts val="100"/>
              </a:spcBef>
              <a:buAutoNum type="arabicParenR" startAt="5"/>
              <a:tabLst>
                <a:tab pos="600710" algn="l"/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odpowiedzialność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obsługi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zakresach </a:t>
            </a:r>
            <a:r>
              <a:rPr dirty="0" sz="1200">
                <a:latin typeface="Times New Roman"/>
                <a:cs typeface="Times New Roman"/>
              </a:rPr>
              <a:t>obowiązków.</a:t>
            </a:r>
            <a:endParaRPr sz="1200">
              <a:latin typeface="Times New Roman"/>
              <a:cs typeface="Times New Roman"/>
            </a:endParaRPr>
          </a:p>
          <a:p>
            <a:pPr marL="600710" marR="5080" indent="-360045">
              <a:lnSpc>
                <a:spcPct val="143300"/>
              </a:lnSpc>
              <a:spcBef>
                <a:spcPts val="15"/>
              </a:spcBef>
              <a:buAutoNum type="arabicParenR" startAt="5"/>
              <a:tabLst>
                <a:tab pos="600710" algn="l"/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Ilość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administracji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obsługi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roku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arkusz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zatwierdzony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organ </a:t>
            </a:r>
            <a:r>
              <a:rPr dirty="0" sz="1200" spc="-5">
                <a:latin typeface="Times New Roman"/>
                <a:cs typeface="Times New Roman"/>
              </a:rPr>
              <a:t>prowadzący.</a:t>
            </a:r>
            <a:endParaRPr sz="1200">
              <a:latin typeface="Times New Roman"/>
              <a:cs typeface="Times New Roman"/>
            </a:endParaRPr>
          </a:p>
          <a:p>
            <a:pPr marL="600710" marR="8255" indent="-360045">
              <a:lnSpc>
                <a:spcPct val="143300"/>
              </a:lnSpc>
              <a:spcBef>
                <a:spcPts val="10"/>
              </a:spcBef>
              <a:buAutoNum type="arabicParenR" startAt="5"/>
              <a:tabLst>
                <a:tab pos="600710" algn="l"/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Wszyscy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pracownicy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zobowiązani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zapewniania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podczas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dodatkowych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-5">
                <a:latin typeface="Times New Roman"/>
                <a:cs typeface="Times New Roman"/>
              </a:rPr>
              <a:t> przerw.</a:t>
            </a:r>
            <a:endParaRPr sz="1200">
              <a:latin typeface="Times New Roman"/>
              <a:cs typeface="Times New Roman"/>
            </a:endParaRPr>
          </a:p>
          <a:p>
            <a:pPr marL="3480435">
              <a:lnSpc>
                <a:spcPct val="100000"/>
              </a:lnSpc>
              <a:spcBef>
                <a:spcPts val="86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26</a:t>
            </a:r>
            <a:endParaRPr sz="1200">
              <a:latin typeface="Times New Roman"/>
              <a:cs typeface="Times New Roman"/>
            </a:endParaRPr>
          </a:p>
          <a:p>
            <a:pPr marL="241300" indent="-13906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Świetlica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zorganizowana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pomieszczeniach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33147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Świetlica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zajęcia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świetlicowe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uwzględniające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potrzeby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rozwojowe</a:t>
            </a:r>
            <a:endParaRPr sz="1200">
              <a:latin typeface="Times New Roman"/>
              <a:cs typeface="Times New Roman"/>
            </a:endParaRPr>
          </a:p>
          <a:p>
            <a:pPr algn="just" marL="331470" marR="7620">
              <a:lnSpc>
                <a:spcPct val="1439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dzieci,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psychofizyczne,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rozwijające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zapewniające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prawidłowy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rozwój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fizyczny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odrabianie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lekcji.</a:t>
            </a:r>
            <a:endParaRPr sz="1200">
              <a:latin typeface="Times New Roman"/>
              <a:cs typeface="Times New Roman"/>
            </a:endParaRPr>
          </a:p>
          <a:p>
            <a:pPr algn="just" marL="331470" indent="-229235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Ze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mają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obowiązek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korzystać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uczniowie,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którzy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względu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organizację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dojazdu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endParaRPr sz="1200">
              <a:latin typeface="Times New Roman"/>
              <a:cs typeface="Times New Roman"/>
            </a:endParaRPr>
          </a:p>
          <a:p>
            <a:pPr algn="just" marL="331470" marR="889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szkoły, czas pracy </a:t>
            </a:r>
            <a:r>
              <a:rPr dirty="0" sz="1200">
                <a:latin typeface="Times New Roman"/>
                <a:cs typeface="Times New Roman"/>
              </a:rPr>
              <a:t>rodziców lub inne </a:t>
            </a:r>
            <a:r>
              <a:rPr dirty="0" sz="1200" spc="-5">
                <a:latin typeface="Times New Roman"/>
                <a:cs typeface="Times New Roman"/>
              </a:rPr>
              <a:t>okoliczności wymagające zapewnienia uczniowi </a:t>
            </a:r>
            <a:r>
              <a:rPr dirty="0" sz="1200">
                <a:latin typeface="Times New Roman"/>
                <a:cs typeface="Times New Roman"/>
              </a:rPr>
              <a:t>opieki 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 muszą </a:t>
            </a:r>
            <a:r>
              <a:rPr dirty="0" sz="1200">
                <a:latin typeface="Times New Roman"/>
                <a:cs typeface="Times New Roman"/>
              </a:rPr>
              <a:t>dłużej </a:t>
            </a:r>
            <a:r>
              <a:rPr dirty="0" sz="1200" spc="-5">
                <a:latin typeface="Times New Roman"/>
                <a:cs typeface="Times New Roman"/>
              </a:rPr>
              <a:t>przebywać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szkole.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139065">
              <a:lnSpc>
                <a:spcPct val="100000"/>
              </a:lnSpc>
              <a:spcBef>
                <a:spcPts val="635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Inni</a:t>
            </a:r>
            <a:r>
              <a:rPr dirty="0" sz="1200">
                <a:latin typeface="Times New Roman"/>
                <a:cs typeface="Times New Roman"/>
              </a:rPr>
              <a:t> uczniowie mogą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korzystać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</a:t>
            </a:r>
            <a:r>
              <a:rPr dirty="0" sz="1200" spc="-5">
                <a:latin typeface="Times New Roman"/>
                <a:cs typeface="Times New Roman"/>
              </a:rPr>
              <a:t> świetlicy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zgodą</a:t>
            </a:r>
            <a:r>
              <a:rPr dirty="0" sz="1200" spc="-5">
                <a:latin typeface="Times New Roman"/>
                <a:cs typeface="Times New Roman"/>
              </a:rPr>
              <a:t> wychowawcy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139065">
              <a:lnSpc>
                <a:spcPct val="100000"/>
              </a:lnSpc>
              <a:spcBef>
                <a:spcPts val="625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dojeżdżające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przekazywane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>
                <a:latin typeface="Times New Roman"/>
                <a:cs typeface="Times New Roman"/>
              </a:rPr>
              <a:t> osobom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zatrudnionym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autobusie.</a:t>
            </a:r>
            <a:endParaRPr sz="1200">
              <a:latin typeface="Times New Roman"/>
              <a:cs typeface="Times New Roman"/>
            </a:endParaRPr>
          </a:p>
          <a:p>
            <a:pPr marL="331470" marR="8890" indent="-229235">
              <a:lnSpc>
                <a:spcPct val="143300"/>
              </a:lnSpc>
              <a:spcBef>
                <a:spcPts val="15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niemający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obowiązku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przebywania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przyjmowani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wniosków składanych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rodziców.</a:t>
            </a:r>
            <a:endParaRPr sz="1200">
              <a:latin typeface="Times New Roman"/>
              <a:cs typeface="Times New Roman"/>
            </a:endParaRPr>
          </a:p>
          <a:p>
            <a:pPr marL="331470" marR="10160" indent="-229235">
              <a:lnSpc>
                <a:spcPct val="143300"/>
              </a:lnSpc>
              <a:spcBef>
                <a:spcPts val="10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Czas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dostosowany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dowozu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odwozu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potrzebami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zgłaszanymi 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rodziców.</a:t>
            </a:r>
            <a:endParaRPr sz="1200">
              <a:latin typeface="Times New Roman"/>
              <a:cs typeface="Times New Roman"/>
            </a:endParaRPr>
          </a:p>
          <a:p>
            <a:pPr marL="241300" indent="-139065">
              <a:lnSpc>
                <a:spcPct val="100000"/>
              </a:lnSpc>
              <a:spcBef>
                <a:spcPts val="640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Do zadań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lvl="1" marL="600710" indent="-2292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dowożonym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dojeżdżającym;</a:t>
            </a:r>
            <a:endParaRPr sz="1200">
              <a:latin typeface="Times New Roman"/>
              <a:cs typeface="Times New Roman"/>
            </a:endParaRPr>
          </a:p>
          <a:p>
            <a:pPr lvl="1" marL="600710" marR="8255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odrabiania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domowych,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szczególnym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uwzględnieniem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trudnościami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nauce;</a:t>
            </a:r>
            <a:endParaRPr sz="1200">
              <a:latin typeface="Times New Roman"/>
              <a:cs typeface="Times New Roman"/>
            </a:endParaRPr>
          </a:p>
          <a:p>
            <a:pPr lvl="1" marL="60071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wdrażanie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samorządności,</a:t>
            </a:r>
            <a:endParaRPr sz="1200">
              <a:latin typeface="Times New Roman"/>
              <a:cs typeface="Times New Roman"/>
            </a:endParaRPr>
          </a:p>
          <a:p>
            <a:pPr lvl="1" marL="60071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rozwijanie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uczniów;</a:t>
            </a:r>
            <a:endParaRPr sz="1200">
              <a:latin typeface="Times New Roman"/>
              <a:cs typeface="Times New Roman"/>
            </a:endParaRPr>
          </a:p>
          <a:p>
            <a:pPr lvl="1" marL="600710" marR="889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wspieranie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organizację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sportowych,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wpływających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prawidłowy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rozwój fizyczny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marL="241300" marR="5715" indent="-228600">
              <a:lnSpc>
                <a:spcPct val="143500"/>
              </a:lnSpc>
              <a:spcBef>
                <a:spcPts val="10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prowadzone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grupach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liczących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więcej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25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AutoNum type="arabicPeriod" startAt="4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Szczegółowe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regulamin.</a:t>
            </a:r>
            <a:endParaRPr sz="1200">
              <a:latin typeface="Times New Roman"/>
              <a:cs typeface="Times New Roman"/>
            </a:endParaRPr>
          </a:p>
          <a:p>
            <a:pPr marL="3141980">
              <a:lnSpc>
                <a:spcPct val="100000"/>
              </a:lnSpc>
              <a:spcBef>
                <a:spcPts val="620"/>
              </a:spcBef>
            </a:pPr>
            <a:r>
              <a:rPr dirty="0" sz="1200" b="1">
                <a:latin typeface="Times New Roman"/>
                <a:cs typeface="Times New Roman"/>
              </a:rPr>
              <a:t>§27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1437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1.   </a:t>
            </a:r>
            <a:r>
              <a:rPr dirty="0" sz="1200" spc="-5">
                <a:latin typeface="Times New Roman"/>
                <a:cs typeface="Times New Roman"/>
              </a:rPr>
              <a:t>Szkoła Podstawowa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Mokrem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zapewnienia </a:t>
            </a:r>
            <a:r>
              <a:rPr dirty="0" sz="1200" spc="-5">
                <a:latin typeface="Times New Roman"/>
                <a:cs typeface="Times New Roman"/>
              </a:rPr>
              <a:t>prawidłowej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realizacji zadań </a:t>
            </a:r>
            <a:r>
              <a:rPr dirty="0" sz="1200">
                <a:latin typeface="Times New Roman"/>
                <a:cs typeface="Times New Roman"/>
              </a:rPr>
              <a:t>opiekuńczych,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szczególności wspierania prawidłowego rozwoju uczniów, </a:t>
            </a:r>
            <a:r>
              <a:rPr dirty="0" sz="1200">
                <a:latin typeface="Times New Roman"/>
                <a:cs typeface="Times New Roman"/>
              </a:rPr>
              <a:t>prowadzi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jadalnię szkolną, </a:t>
            </a:r>
            <a:r>
              <a:rPr dirty="0" sz="1200">
                <a:latin typeface="Times New Roman"/>
                <a:cs typeface="Times New Roman"/>
              </a:rPr>
              <a:t>która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możliwość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higienicznego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bezpiecznego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spożycia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jednego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gorącego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posiłku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29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55168" y="438404"/>
            <a:ext cx="6307455" cy="852614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63525">
              <a:lnSpc>
                <a:spcPct val="100000"/>
              </a:lnSpc>
              <a:spcBef>
                <a:spcPts val="720"/>
              </a:spcBef>
            </a:pP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pobytu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szkole.</a:t>
            </a:r>
            <a:endParaRPr sz="1200">
              <a:latin typeface="Times New Roman"/>
              <a:cs typeface="Times New Roman"/>
            </a:endParaRPr>
          </a:p>
          <a:p>
            <a:pPr marL="264160" indent="-229235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64160" algn="l"/>
              </a:tabLst>
            </a:pPr>
            <a:r>
              <a:rPr dirty="0" sz="1200">
                <a:latin typeface="Times New Roman"/>
                <a:cs typeface="Times New Roman"/>
              </a:rPr>
              <a:t>Posiłki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jadalni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dostarcza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firma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cateringowa.</a:t>
            </a:r>
            <a:endParaRPr sz="1200">
              <a:latin typeface="Times New Roman"/>
              <a:cs typeface="Times New Roman"/>
            </a:endParaRPr>
          </a:p>
          <a:p>
            <a:pPr marL="264160" indent="-229235">
              <a:lnSpc>
                <a:spcPct val="100000"/>
              </a:lnSpc>
              <a:spcBef>
                <a:spcPts val="640"/>
              </a:spcBef>
              <a:buAutoNum type="arabicPeriod" startAt="2"/>
              <a:tabLst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Korzystanie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posiłków w</a:t>
            </a:r>
            <a:r>
              <a:rPr dirty="0" sz="1200" spc="-5">
                <a:latin typeface="Times New Roman"/>
                <a:cs typeface="Times New Roman"/>
              </a:rPr>
              <a:t> jadalni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</a:t>
            </a:r>
            <a:r>
              <a:rPr dirty="0" sz="1200">
                <a:latin typeface="Times New Roman"/>
                <a:cs typeface="Times New Roman"/>
              </a:rPr>
              <a:t> jest odpłatne.</a:t>
            </a:r>
            <a:endParaRPr sz="1200">
              <a:latin typeface="Times New Roman"/>
              <a:cs typeface="Times New Roman"/>
            </a:endParaRPr>
          </a:p>
          <a:p>
            <a:pPr marL="264160" indent="-229235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64160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jadalni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korzystają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pracownicy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wniesieniu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ustalonej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opłaty.</a:t>
            </a:r>
            <a:endParaRPr sz="1200">
              <a:latin typeface="Times New Roman"/>
              <a:cs typeface="Times New Roman"/>
            </a:endParaRPr>
          </a:p>
          <a:p>
            <a:pPr marL="263525" marR="10795" indent="-228600">
              <a:lnSpc>
                <a:spcPct val="143300"/>
              </a:lnSpc>
              <a:spcBef>
                <a:spcPts val="10"/>
              </a:spcBef>
              <a:buAutoNum type="arabicPeriod" startAt="2"/>
              <a:tabLst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upoważniony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zastosowania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zwolnień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opłat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posiłki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przypadku:</a:t>
            </a:r>
            <a:endParaRPr sz="1200">
              <a:latin typeface="Times New Roman"/>
              <a:cs typeface="Times New Roman"/>
            </a:endParaRPr>
          </a:p>
          <a:p>
            <a:pPr lvl="1" marL="44386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szczególnie</a:t>
            </a:r>
            <a:r>
              <a:rPr dirty="0" sz="1200">
                <a:latin typeface="Times New Roman"/>
                <a:cs typeface="Times New Roman"/>
              </a:rPr>
              <a:t> trudnej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rodziny;</a:t>
            </a:r>
            <a:endParaRPr sz="1200">
              <a:latin typeface="Times New Roman"/>
              <a:cs typeface="Times New Roman"/>
            </a:endParaRPr>
          </a:p>
          <a:p>
            <a:pPr lvl="1" marL="44386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4450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uzasadnionych</a:t>
            </a:r>
            <a:r>
              <a:rPr dirty="0" sz="1200" spc="-5">
                <a:latin typeface="Times New Roman"/>
                <a:cs typeface="Times New Roman"/>
              </a:rPr>
              <a:t> przypadkach </a:t>
            </a:r>
            <a:r>
              <a:rPr dirty="0" sz="1200">
                <a:latin typeface="Times New Roman"/>
                <a:cs typeface="Times New Roman"/>
              </a:rPr>
              <a:t>losowych.</a:t>
            </a:r>
            <a:endParaRPr sz="1200">
              <a:latin typeface="Times New Roman"/>
              <a:cs typeface="Times New Roman"/>
            </a:endParaRPr>
          </a:p>
          <a:p>
            <a:pPr marL="264160" indent="-229235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Szczegółową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organizację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jadalni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jadalni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263525">
              <a:lnSpc>
                <a:spcPct val="100000"/>
              </a:lnSpc>
              <a:tabLst>
                <a:tab pos="72136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V.	</a:t>
            </a:r>
            <a:r>
              <a:rPr dirty="0" sz="1200" spc="-5" b="1">
                <a:latin typeface="Times New Roman"/>
                <a:cs typeface="Times New Roman"/>
              </a:rPr>
              <a:t>WARUNKI</a:t>
            </a:r>
            <a:r>
              <a:rPr dirty="0" sz="1200" b="1">
                <a:latin typeface="Times New Roman"/>
                <a:cs typeface="Times New Roman"/>
              </a:rPr>
              <a:t> I SPOSÓB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OCENIANIA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WEWNĄTRZSZKOLNEGO</a:t>
            </a:r>
            <a:endParaRPr sz="1200">
              <a:latin typeface="Times New Roman"/>
              <a:cs typeface="Times New Roman"/>
            </a:endParaRPr>
          </a:p>
          <a:p>
            <a:pPr marL="3164840">
              <a:lnSpc>
                <a:spcPct val="100000"/>
              </a:lnSpc>
              <a:spcBef>
                <a:spcPts val="545"/>
              </a:spcBef>
            </a:pPr>
            <a:r>
              <a:rPr dirty="0" sz="1200" b="1">
                <a:latin typeface="Times New Roman"/>
                <a:cs typeface="Times New Roman"/>
              </a:rPr>
              <a:t>§28</a:t>
            </a:r>
            <a:endParaRPr sz="1200">
              <a:latin typeface="Times New Roman"/>
              <a:cs typeface="Times New Roman"/>
            </a:endParaRPr>
          </a:p>
          <a:p>
            <a:pPr marL="264160" indent="-25146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63525" algn="l"/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Ocenianiu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podlegają:</a:t>
            </a:r>
            <a:endParaRPr sz="1200">
              <a:latin typeface="Times New Roman"/>
              <a:cs typeface="Times New Roman"/>
            </a:endParaRPr>
          </a:p>
          <a:p>
            <a:pPr lvl="1" marL="443865" indent="-18097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Osiągnięcia edukacyjne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lvl="1" marL="443865" indent="-18097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marL="263525" marR="5080" indent="-251460">
              <a:lnSpc>
                <a:spcPts val="2080"/>
              </a:lnSpc>
              <a:spcBef>
                <a:spcPts val="160"/>
              </a:spcBef>
              <a:buAutoNum type="arabicPeriod"/>
              <a:tabLst>
                <a:tab pos="263525" algn="l"/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Ocenianie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osiągnięć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ucznia,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odbywa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oceniania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wewnątrzszkolnego.</a:t>
            </a:r>
            <a:endParaRPr sz="1200">
              <a:latin typeface="Times New Roman"/>
              <a:cs typeface="Times New Roman"/>
            </a:endParaRPr>
          </a:p>
          <a:p>
            <a:pPr marL="264160" indent="-251460">
              <a:lnSpc>
                <a:spcPct val="100000"/>
              </a:lnSpc>
              <a:spcBef>
                <a:spcPts val="445"/>
              </a:spcBef>
              <a:buAutoNum type="arabicPeriod"/>
              <a:tabLst>
                <a:tab pos="263525" algn="l"/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Cele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wewnątrzszkolnego:</a:t>
            </a:r>
            <a:endParaRPr sz="1200">
              <a:latin typeface="Times New Roman"/>
              <a:cs typeface="Times New Roman"/>
            </a:endParaRPr>
          </a:p>
          <a:p>
            <a:pPr lvl="1" marL="443865" indent="-18097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Informowanie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poziomie </a:t>
            </a:r>
            <a:r>
              <a:rPr dirty="0" sz="1200" spc="-5">
                <a:latin typeface="Times New Roman"/>
                <a:cs typeface="Times New Roman"/>
              </a:rPr>
              <a:t>osiągnięć</a:t>
            </a:r>
            <a:r>
              <a:rPr dirty="0" sz="1200">
                <a:latin typeface="Times New Roman"/>
                <a:cs typeface="Times New Roman"/>
              </a:rPr>
              <a:t> 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postępach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tym </a:t>
            </a:r>
            <a:r>
              <a:rPr dirty="0" sz="1200" spc="-5">
                <a:latin typeface="Times New Roman"/>
                <a:cs typeface="Times New Roman"/>
              </a:rPr>
              <a:t>zakresie.</a:t>
            </a:r>
            <a:endParaRPr sz="1200">
              <a:latin typeface="Times New Roman"/>
              <a:cs typeface="Times New Roman"/>
            </a:endParaRPr>
          </a:p>
          <a:p>
            <a:pPr lvl="1" marL="443865" indent="-18097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Informowanie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postępach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tym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zakresie.</a:t>
            </a:r>
            <a:endParaRPr sz="1200">
              <a:latin typeface="Times New Roman"/>
              <a:cs typeface="Times New Roman"/>
            </a:endParaRPr>
          </a:p>
          <a:p>
            <a:pPr lvl="1" marL="443865" indent="-18097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planowaniu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swojego.</a:t>
            </a:r>
            <a:endParaRPr sz="1200">
              <a:latin typeface="Times New Roman"/>
              <a:cs typeface="Times New Roman"/>
            </a:endParaRPr>
          </a:p>
          <a:p>
            <a:pPr lvl="1" marL="443865" indent="-18097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Motywowanie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dalszej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lvl="1" marL="443865" marR="6985" indent="-18034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Dostarczanie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nauczycielom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informacji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postępach,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trudnościach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uzdolnieniach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lvl="1" marL="443865" marR="6350" indent="-18034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444500" algn="l"/>
                <a:tab pos="1435735" algn="l"/>
                <a:tab pos="2411730" algn="l"/>
                <a:tab pos="3345815" algn="l"/>
                <a:tab pos="4151629" algn="l"/>
                <a:tab pos="4324985" algn="l"/>
                <a:tab pos="4835525" algn="l"/>
                <a:tab pos="5304790" algn="l"/>
                <a:tab pos="6216015" algn="l"/>
              </a:tabLst>
            </a:pPr>
            <a:r>
              <a:rPr dirty="0" sz="1200" spc="-5">
                <a:latin typeface="Times New Roman"/>
                <a:cs typeface="Times New Roman"/>
              </a:rPr>
              <a:t>Umoż</a:t>
            </a:r>
            <a:r>
              <a:rPr dirty="0" sz="1200">
                <a:latin typeface="Times New Roman"/>
                <a:cs typeface="Times New Roman"/>
              </a:rPr>
              <a:t>li</a:t>
            </a:r>
            <a:r>
              <a:rPr dirty="0" sz="1200" spc="-5">
                <a:latin typeface="Times New Roman"/>
                <a:cs typeface="Times New Roman"/>
              </a:rPr>
              <a:t>wie</a:t>
            </a:r>
            <a:r>
              <a:rPr dirty="0" sz="1200">
                <a:latin typeface="Times New Roman"/>
                <a:cs typeface="Times New Roman"/>
              </a:rPr>
              <a:t>nie	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cz</a:t>
            </a:r>
            <a:r>
              <a:rPr dirty="0" sz="1200" spc="1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ielom	doskon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lenie	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niz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ji	i	metod	p</a:t>
            </a:r>
            <a:r>
              <a:rPr dirty="0" sz="1200" spc="5">
                <a:latin typeface="Times New Roman"/>
                <a:cs typeface="Times New Roman"/>
              </a:rPr>
              <a:t>ra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y	dyd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kty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no	–  </a:t>
            </a:r>
            <a:r>
              <a:rPr dirty="0" sz="1200" spc="-5">
                <a:latin typeface="Times New Roman"/>
                <a:cs typeface="Times New Roman"/>
              </a:rPr>
              <a:t>wychowawczej.</a:t>
            </a:r>
            <a:endParaRPr sz="1200">
              <a:latin typeface="Times New Roman"/>
              <a:cs typeface="Times New Roman"/>
            </a:endParaRPr>
          </a:p>
          <a:p>
            <a:pPr lvl="1" marL="443865" marR="10160" indent="-18034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poprzez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przekazanie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tym,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zrobił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dobrze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jak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powinien się dalej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uczyć.</a:t>
            </a:r>
            <a:endParaRPr sz="1200">
              <a:latin typeface="Times New Roman"/>
              <a:cs typeface="Times New Roman"/>
            </a:endParaRPr>
          </a:p>
          <a:p>
            <a:pPr lvl="1" marL="443865" marR="8255" indent="-180340">
              <a:lnSpc>
                <a:spcPct val="143500"/>
              </a:lnSpc>
              <a:spcBef>
                <a:spcPts val="10"/>
              </a:spcBef>
              <a:buAutoNum type="arabicParenR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wskazówek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samodzielnego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planowania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własnego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rozwoju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kierunku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dalszej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marL="300355" indent="-19875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300990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wewnątrzszkolne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obejmuje:</a:t>
            </a:r>
            <a:endParaRPr sz="1200">
              <a:latin typeface="Times New Roman"/>
              <a:cs typeface="Times New Roman"/>
            </a:endParaRPr>
          </a:p>
          <a:p>
            <a:pPr lvl="1" marL="443865" indent="-18097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44500" algn="l"/>
                <a:tab pos="1469390" algn="l"/>
                <a:tab pos="1938655" algn="l"/>
                <a:tab pos="2770505" algn="l"/>
                <a:tab pos="3501390" algn="l"/>
                <a:tab pos="4483735" algn="l"/>
                <a:tab pos="5391785" algn="l"/>
                <a:tab pos="5682615" algn="l"/>
              </a:tabLst>
            </a:pPr>
            <a:r>
              <a:rPr dirty="0" sz="1200" spc="-5">
                <a:latin typeface="Times New Roman"/>
                <a:cs typeface="Times New Roman"/>
              </a:rPr>
              <a:t>Formułowanie	przez	nauczycieli	wymagań	edukacyjnych	niezbędnych	</a:t>
            </a:r>
            <a:r>
              <a:rPr dirty="0" sz="1200">
                <a:latin typeface="Times New Roman"/>
                <a:cs typeface="Times New Roman"/>
              </a:rPr>
              <a:t>do	</a:t>
            </a:r>
            <a:r>
              <a:rPr dirty="0" sz="1200" spc="-5">
                <a:latin typeface="Times New Roman"/>
                <a:cs typeface="Times New Roman"/>
              </a:rPr>
              <a:t>uzyskania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8940596"/>
            <a:ext cx="3522979" cy="81343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92405">
              <a:lnSpc>
                <a:spcPct val="100000"/>
              </a:lnSpc>
              <a:spcBef>
                <a:spcPts val="720"/>
              </a:spcBef>
              <a:tabLst>
                <a:tab pos="1356360" algn="l"/>
                <a:tab pos="2419985" algn="l"/>
              </a:tabLst>
            </a:pPr>
            <a:r>
              <a:rPr dirty="0" sz="1200" spc="-5">
                <a:latin typeface="Times New Roman"/>
                <a:cs typeface="Times New Roman"/>
              </a:rPr>
              <a:t>poszczególnych	semestralnych	</a:t>
            </a:r>
            <a:r>
              <a:rPr dirty="0" sz="1200">
                <a:latin typeface="Times New Roman"/>
                <a:cs typeface="Times New Roman"/>
              </a:rPr>
              <a:t>(śródrocznych)</a:t>
            </a:r>
            <a:endParaRPr sz="12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dodatkowych</a:t>
            </a:r>
            <a:r>
              <a:rPr dirty="0" sz="1200" spc="-5">
                <a:latin typeface="Times New Roman"/>
                <a:cs typeface="Times New Roman"/>
              </a:rPr>
              <a:t> 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2)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Ustalenie kryteriów</a:t>
            </a:r>
            <a:r>
              <a:rPr dirty="0" sz="1200">
                <a:latin typeface="Times New Roman"/>
                <a:cs typeface="Times New Roman"/>
              </a:rPr>
              <a:t> oceniania</a:t>
            </a:r>
            <a:r>
              <a:rPr dirty="0" sz="1200" spc="-5">
                <a:latin typeface="Times New Roman"/>
                <a:cs typeface="Times New Roman"/>
              </a:rPr>
              <a:t> zachowania.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9391" y="9019793"/>
            <a:ext cx="2529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015" algn="l"/>
                <a:tab pos="996315" algn="l"/>
                <a:tab pos="1476375" algn="l"/>
              </a:tabLst>
            </a:pPr>
            <a:r>
              <a:rPr dirty="0" sz="1200">
                <a:latin typeface="Times New Roman"/>
                <a:cs typeface="Times New Roman"/>
              </a:rPr>
              <a:t>i	</a:t>
            </a:r>
            <a:r>
              <a:rPr dirty="0" sz="1200" spc="-5">
                <a:latin typeface="Times New Roman"/>
                <a:cs typeface="Times New Roman"/>
              </a:rPr>
              <a:t>rocznych	</a:t>
            </a:r>
            <a:r>
              <a:rPr dirty="0" sz="1200">
                <a:latin typeface="Times New Roman"/>
                <a:cs typeface="Times New Roman"/>
              </a:rPr>
              <a:t>ocen	</a:t>
            </a:r>
            <a:r>
              <a:rPr dirty="0" sz="1200" spc="-5">
                <a:latin typeface="Times New Roman"/>
                <a:cs typeface="Times New Roman"/>
              </a:rPr>
              <a:t>klasyfikacyjnych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55168" y="438404"/>
            <a:ext cx="6308090" cy="8794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443865" marR="9525" indent="-180340">
              <a:lnSpc>
                <a:spcPct val="143800"/>
              </a:lnSpc>
              <a:spcBef>
                <a:spcPts val="90"/>
              </a:spcBef>
              <a:buAutoNum type="arabicParenR" startAt="3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Ocenianie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bieżące    i    </a:t>
            </a:r>
            <a:r>
              <a:rPr dirty="0" sz="1200" spc="-5">
                <a:latin typeface="Times New Roman"/>
                <a:cs typeface="Times New Roman"/>
              </a:rPr>
              <a:t>ustalanie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 spc="-5">
                <a:latin typeface="Times New Roman"/>
                <a:cs typeface="Times New Roman"/>
              </a:rPr>
              <a:t>semestralnych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 spc="-5">
                <a:latin typeface="Times New Roman"/>
                <a:cs typeface="Times New Roman"/>
              </a:rPr>
              <a:t>(śródrocznych)</a:t>
            </a:r>
            <a:r>
              <a:rPr dirty="0" sz="1200" spc="290">
                <a:latin typeface="Times New Roman"/>
                <a:cs typeface="Times New Roman"/>
              </a:rPr>
              <a:t>  </a:t>
            </a:r>
            <a:r>
              <a:rPr dirty="0" sz="1200">
                <a:latin typeface="Times New Roman"/>
                <a:cs typeface="Times New Roman"/>
              </a:rPr>
              <a:t>ocen    </a:t>
            </a:r>
            <a:r>
              <a:rPr dirty="0" sz="1200" spc="-5">
                <a:latin typeface="Times New Roman"/>
                <a:cs typeface="Times New Roman"/>
              </a:rPr>
              <a:t>klasyfikacyjnych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dodatkowych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półrocznej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(śródrocznej)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>
                <a:latin typeface="Times New Roman"/>
                <a:cs typeface="Times New Roman"/>
              </a:rPr>
              <a:t> zachowania, </a:t>
            </a:r>
            <a:r>
              <a:rPr dirty="0" sz="1200" spc="-5">
                <a:latin typeface="Times New Roman"/>
                <a:cs typeface="Times New Roman"/>
              </a:rPr>
              <a:t>według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skali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przyjętych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szkole.</a:t>
            </a:r>
            <a:endParaRPr sz="1200">
              <a:latin typeface="Times New Roman"/>
              <a:cs typeface="Times New Roman"/>
            </a:endParaRPr>
          </a:p>
          <a:p>
            <a:pPr algn="just" marL="443865" indent="-18097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Przeprowadzenie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poprawkowych.</a:t>
            </a:r>
            <a:endParaRPr sz="1200">
              <a:latin typeface="Times New Roman"/>
              <a:cs typeface="Times New Roman"/>
            </a:endParaRPr>
          </a:p>
          <a:p>
            <a:pPr marL="443865" marR="6985" indent="-180340">
              <a:lnSpc>
                <a:spcPct val="143300"/>
              </a:lnSpc>
              <a:spcBef>
                <a:spcPts val="15"/>
              </a:spcBef>
              <a:buAutoNum type="arabicParenR" startAt="3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Ustalenie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rocznych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(semestralnych)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klasyfikacyjnych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dodatkowych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 </a:t>
            </a:r>
            <a:r>
              <a:rPr dirty="0" sz="1200">
                <a:latin typeface="Times New Roman"/>
                <a:cs typeface="Times New Roman"/>
              </a:rPr>
              <a:t>oceny klasyfikacyjnej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marL="443865" indent="-180340">
              <a:lnSpc>
                <a:spcPct val="100000"/>
              </a:lnSpc>
              <a:spcBef>
                <a:spcPts val="620"/>
              </a:spcBef>
              <a:buAutoNum type="arabicParenR" startAt="3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Ustalanie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trybu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wyższych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przewidywane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rocznych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(semestralnych)</a:t>
            </a:r>
            <a:endParaRPr sz="1200">
              <a:latin typeface="Times New Roman"/>
              <a:cs typeface="Times New Roman"/>
            </a:endParaRPr>
          </a:p>
          <a:p>
            <a:pPr marL="443865" marR="1016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ocen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klasyfikacyjnych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dodatkowych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marL="443865" marR="10795" indent="-180340">
              <a:lnSpc>
                <a:spcPct val="143300"/>
              </a:lnSpc>
              <a:spcBef>
                <a:spcPts val="10"/>
              </a:spcBef>
              <a:buAutoNum type="arabicParenR" startAt="7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Ustalanie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sposobu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przekazywania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postępach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zachowaniu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szczególnych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uzdolnieniach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algn="just" marL="443865" marR="5080" indent="-229235">
              <a:lnSpc>
                <a:spcPct val="110000"/>
              </a:lnSpc>
              <a:spcBef>
                <a:spcPts val="1095"/>
              </a:spcBef>
              <a:buAutoNum type="arabicParenR" startAt="7"/>
              <a:tabLst>
                <a:tab pos="4445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Podczas ograniczenia funkcjonowania szkoły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realizacji nauczania </a:t>
            </a:r>
            <a:r>
              <a:rPr dirty="0" sz="1200">
                <a:latin typeface="Times New Roman"/>
                <a:cs typeface="Times New Roman"/>
              </a:rPr>
              <a:t>zdalnego </a:t>
            </a:r>
            <a:r>
              <a:rPr dirty="0" sz="1200" spc="-5">
                <a:latin typeface="Times New Roman"/>
                <a:cs typeface="Times New Roman"/>
              </a:rPr>
              <a:t>nauczyciel bierze </a:t>
            </a:r>
            <a:r>
              <a:rPr dirty="0" sz="1200">
                <a:latin typeface="Times New Roman"/>
                <a:cs typeface="Times New Roman"/>
              </a:rPr>
              <a:t> pod </a:t>
            </a:r>
            <a:r>
              <a:rPr dirty="0" sz="1200" spc="-5">
                <a:latin typeface="Times New Roman"/>
                <a:cs typeface="Times New Roman"/>
              </a:rPr>
              <a:t>uwagę aktywność </a:t>
            </a:r>
            <a:r>
              <a:rPr dirty="0" sz="1200">
                <a:latin typeface="Times New Roman"/>
                <a:cs typeface="Times New Roman"/>
              </a:rPr>
              <a:t>ucznia w </a:t>
            </a:r>
            <a:r>
              <a:rPr dirty="0" sz="1200" spc="-5">
                <a:latin typeface="Times New Roman"/>
                <a:cs typeface="Times New Roman"/>
              </a:rPr>
              <a:t>pracy </a:t>
            </a:r>
            <a:r>
              <a:rPr dirty="0" sz="1200">
                <a:latin typeface="Times New Roman"/>
                <a:cs typeface="Times New Roman"/>
              </a:rPr>
              <a:t>na odległość, jego </a:t>
            </a:r>
            <a:r>
              <a:rPr dirty="0" sz="1200" spc="-5">
                <a:latin typeface="Times New Roman"/>
                <a:cs typeface="Times New Roman"/>
              </a:rPr>
              <a:t>starania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zdalne </a:t>
            </a:r>
            <a:r>
              <a:rPr dirty="0" sz="1200">
                <a:latin typeface="Times New Roman"/>
                <a:cs typeface="Times New Roman"/>
              </a:rPr>
              <a:t>wywiązywanie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obowiązków.</a:t>
            </a:r>
            <a:endParaRPr sz="1200">
              <a:latin typeface="Times New Roman"/>
              <a:cs typeface="Times New Roman"/>
            </a:endParaRPr>
          </a:p>
          <a:p>
            <a:pPr algn="just" marL="263525" marR="5080" indent="-251460">
              <a:lnSpc>
                <a:spcPct val="143600"/>
              </a:lnSpc>
              <a:spcBef>
                <a:spcPts val="1115"/>
              </a:spcBef>
              <a:buAutoNum type="arabicPeriod" startAt="5"/>
              <a:tabLst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Klasyfikacja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IV-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VIII</a:t>
            </a:r>
            <a:r>
              <a:rPr dirty="0" sz="1200">
                <a:latin typeface="Times New Roman"/>
                <a:cs typeface="Times New Roman"/>
              </a:rPr>
              <a:t> polega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okresowym</a:t>
            </a:r>
            <a:r>
              <a:rPr dirty="0" sz="1200">
                <a:latin typeface="Times New Roman"/>
                <a:cs typeface="Times New Roman"/>
              </a:rPr>
              <a:t> podsumowaniu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osiągnięć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8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  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8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r>
              <a:rPr dirty="0" sz="1200" spc="8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 spc="8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szkolnym</a:t>
            </a:r>
            <a:r>
              <a:rPr dirty="0" sz="1200" spc="81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planie  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ustaleniu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śródrocznych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klasyfikacyjnych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śródrocznej</a:t>
            </a:r>
            <a:r>
              <a:rPr dirty="0" sz="1200">
                <a:latin typeface="Times New Roman"/>
                <a:cs typeface="Times New Roman"/>
              </a:rPr>
              <a:t> oceny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zachowania.</a:t>
            </a:r>
            <a:endParaRPr sz="1200">
              <a:latin typeface="Times New Roman"/>
              <a:cs typeface="Times New Roman"/>
            </a:endParaRPr>
          </a:p>
          <a:p>
            <a:pPr algn="just" marL="264160" indent="-251460">
              <a:lnSpc>
                <a:spcPct val="100000"/>
              </a:lnSpc>
              <a:spcBef>
                <a:spcPts val="635"/>
              </a:spcBef>
              <a:buAutoNum type="arabicPeriod" startAt="5"/>
              <a:tabLst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 spc="5">
                <a:latin typeface="Times New Roman"/>
                <a:cs typeface="Times New Roman"/>
              </a:rPr>
              <a:t> na </a:t>
            </a:r>
            <a:r>
              <a:rPr dirty="0" sz="1200" spc="-5">
                <a:latin typeface="Times New Roman"/>
                <a:cs typeface="Times New Roman"/>
              </a:rPr>
              <a:t>początku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roku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informują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o:</a:t>
            </a:r>
            <a:endParaRPr sz="1200">
              <a:latin typeface="Times New Roman"/>
              <a:cs typeface="Times New Roman"/>
            </a:endParaRPr>
          </a:p>
          <a:p>
            <a:pPr lvl="1" marL="535305" indent="-25336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35305" algn="l"/>
                <a:tab pos="535940" algn="l"/>
              </a:tabLst>
            </a:pPr>
            <a:r>
              <a:rPr dirty="0" sz="1200" spc="-5">
                <a:latin typeface="Times New Roman"/>
                <a:cs typeface="Times New Roman"/>
              </a:rPr>
              <a:t>Wymaganiach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niezbędnych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uzyskania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poszczególnych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śródrocznych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535305" marR="508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rocznych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klasyfikacyjnych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realizowanego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siebie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programu</a:t>
            </a:r>
            <a:r>
              <a:rPr dirty="0" sz="1200">
                <a:latin typeface="Times New Roman"/>
                <a:cs typeface="Times New Roman"/>
              </a:rPr>
              <a:t> nauczania.</a:t>
            </a:r>
            <a:endParaRPr sz="1200">
              <a:latin typeface="Times New Roman"/>
              <a:cs typeface="Times New Roman"/>
            </a:endParaRPr>
          </a:p>
          <a:p>
            <a:pPr lvl="1" marL="535305" indent="-254000">
              <a:lnSpc>
                <a:spcPct val="100000"/>
              </a:lnSpc>
              <a:spcBef>
                <a:spcPts val="635"/>
              </a:spcBef>
              <a:buAutoNum type="alphaLcParenR" startAt="2"/>
              <a:tabLst>
                <a:tab pos="535940" algn="l"/>
              </a:tabLst>
            </a:pPr>
            <a:r>
              <a:rPr dirty="0" sz="1200" spc="-5">
                <a:latin typeface="Times New Roman"/>
                <a:cs typeface="Times New Roman"/>
              </a:rPr>
              <a:t>Sposobach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sprawdzania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 lvl="1" marL="535305" marR="8890" indent="-253365">
              <a:lnSpc>
                <a:spcPts val="2080"/>
              </a:lnSpc>
              <a:spcBef>
                <a:spcPts val="160"/>
              </a:spcBef>
              <a:buAutoNum type="alphaLcParenR" startAt="2"/>
              <a:tabLst>
                <a:tab pos="520700" algn="l"/>
              </a:tabLst>
            </a:pPr>
            <a:r>
              <a:rPr dirty="0" sz="1200" spc="-5">
                <a:latin typeface="Times New Roman"/>
                <a:cs typeface="Times New Roman"/>
              </a:rPr>
              <a:t>Warunkach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trybie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uzyskania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przewidywana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 edukacyjnych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terminie:</a:t>
            </a:r>
            <a:endParaRPr sz="1200">
              <a:latin typeface="Times New Roman"/>
              <a:cs typeface="Times New Roman"/>
            </a:endParaRPr>
          </a:p>
          <a:p>
            <a:pPr lvl="2" marL="623570" indent="-288925">
              <a:lnSpc>
                <a:spcPct val="100000"/>
              </a:lnSpc>
              <a:spcBef>
                <a:spcPts val="445"/>
              </a:spcBef>
              <a:buFont typeface="Wingdings"/>
              <a:buChar char=""/>
              <a:tabLst>
                <a:tab pos="623570" algn="l"/>
                <a:tab pos="62420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pierwszych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lekcjach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miesiącu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wrześniu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trakcie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endParaRPr sz="1200">
              <a:latin typeface="Times New Roman"/>
              <a:cs typeface="Times New Roman"/>
            </a:endParaRPr>
          </a:p>
          <a:p>
            <a:pPr marL="62357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edukacyjnych,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dokumentowane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odpowiednim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wpisem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dzienniku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lekcyjnym,</a:t>
            </a:r>
            <a:endParaRPr sz="1200">
              <a:latin typeface="Times New Roman"/>
              <a:cs typeface="Times New Roman"/>
            </a:endParaRPr>
          </a:p>
          <a:p>
            <a:pPr lvl="2" marL="623570" indent="-288925">
              <a:lnSpc>
                <a:spcPct val="100000"/>
              </a:lnSpc>
              <a:spcBef>
                <a:spcPts val="625"/>
              </a:spcBef>
              <a:buFont typeface="Wingdings"/>
              <a:buChar char=""/>
              <a:tabLst>
                <a:tab pos="623570" algn="l"/>
                <a:tab pos="624205" algn="l"/>
              </a:tabLst>
            </a:pP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5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5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pierwszym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zebraniu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miesiącu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wrześniu,</a:t>
            </a:r>
            <a:r>
              <a:rPr dirty="0" sz="1200" spc="5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dokumentowane</a:t>
            </a:r>
            <a:r>
              <a:rPr dirty="0" sz="1200" spc="5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endParaRPr sz="1200">
              <a:latin typeface="Times New Roman"/>
              <a:cs typeface="Times New Roman"/>
            </a:endParaRPr>
          </a:p>
          <a:p>
            <a:pPr marL="623570" marR="6985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odpowiednim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zapisem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dokumentacji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zebrania,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którego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dołączona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podpisana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lista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obecności,</a:t>
            </a:r>
            <a:endParaRPr sz="1200">
              <a:latin typeface="Times New Roman"/>
              <a:cs typeface="Times New Roman"/>
            </a:endParaRPr>
          </a:p>
          <a:p>
            <a:pPr algn="just" lvl="2" marL="623570" marR="5715" indent="-288925">
              <a:lnSpc>
                <a:spcPct val="143800"/>
              </a:lnSpc>
              <a:spcBef>
                <a:spcPts val="5"/>
              </a:spcBef>
              <a:buFont typeface="Wingdings"/>
              <a:buChar char=""/>
              <a:tabLst>
                <a:tab pos="62420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dokonaniu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jakichkolwiek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zmian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wymaganiach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siebie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odpowiednio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najbliższych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zebraniach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rodziców,</a:t>
            </a:r>
            <a:r>
              <a:rPr dirty="0" sz="1200">
                <a:latin typeface="Times New Roman"/>
                <a:cs typeface="Times New Roman"/>
              </a:rPr>
              <a:t> dokumentując ten </a:t>
            </a:r>
            <a:r>
              <a:rPr dirty="0" sz="1200" spc="-5">
                <a:latin typeface="Times New Roman"/>
                <a:cs typeface="Times New Roman"/>
              </a:rPr>
              <a:t>fakt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</a:t>
            </a:r>
            <a:r>
              <a:rPr dirty="0" sz="1200">
                <a:latin typeface="Times New Roman"/>
                <a:cs typeface="Times New Roman"/>
              </a:rPr>
              <a:t> w podpunktach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a)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45083" y="438404"/>
            <a:ext cx="6217920" cy="94894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64160" marR="5715" indent="-252095">
              <a:lnSpc>
                <a:spcPct val="143800"/>
              </a:lnSpc>
              <a:spcBef>
                <a:spcPts val="90"/>
              </a:spcBef>
              <a:buAutoNum type="arabicPeriod" startAt="7"/>
              <a:tabLst>
                <a:tab pos="264795" algn="l"/>
              </a:tabLst>
            </a:pP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>
                <a:latin typeface="Times New Roman"/>
                <a:cs typeface="Times New Roman"/>
              </a:rPr>
              <a:t> oddziału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warunkach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kryteriach </a:t>
            </a:r>
            <a:r>
              <a:rPr dirty="0" sz="1200">
                <a:latin typeface="Times New Roman"/>
                <a:cs typeface="Times New Roman"/>
              </a:rPr>
              <a:t>oceniania </a:t>
            </a:r>
            <a:r>
              <a:rPr dirty="0" sz="1200" spc="-5">
                <a:latin typeface="Times New Roman"/>
                <a:cs typeface="Times New Roman"/>
              </a:rPr>
              <a:t>zachowania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warunkach </a:t>
            </a:r>
            <a:r>
              <a:rPr dirty="0" sz="1200">
                <a:latin typeface="Times New Roman"/>
                <a:cs typeface="Times New Roman"/>
              </a:rPr>
              <a:t>i trybie </a:t>
            </a:r>
            <a:r>
              <a:rPr dirty="0" sz="1200" spc="-5">
                <a:latin typeface="Times New Roman"/>
                <a:cs typeface="Times New Roman"/>
              </a:rPr>
              <a:t>otrzymania wyższej </a:t>
            </a:r>
            <a:r>
              <a:rPr dirty="0" sz="1200">
                <a:latin typeface="Times New Roman"/>
                <a:cs typeface="Times New Roman"/>
              </a:rPr>
              <a:t>niż przewidywana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 </a:t>
            </a:r>
            <a:r>
              <a:rPr dirty="0" sz="1200">
                <a:latin typeface="Times New Roman"/>
                <a:cs typeface="Times New Roman"/>
              </a:rPr>
              <a:t>oceny klasyfikacyjnej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terminie:</a:t>
            </a:r>
            <a:endParaRPr sz="1200">
              <a:latin typeface="Times New Roman"/>
              <a:cs typeface="Times New Roman"/>
            </a:endParaRPr>
          </a:p>
          <a:p>
            <a:pPr algn="just" lvl="1" marL="445770" marR="8255" indent="-253365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44640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uczniów </a:t>
            </a:r>
            <a:r>
              <a:rPr dirty="0" sz="1200">
                <a:latin typeface="Times New Roman"/>
                <a:cs typeface="Times New Roman"/>
              </a:rPr>
              <a:t>– na </a:t>
            </a:r>
            <a:r>
              <a:rPr dirty="0" sz="1200" spc="-5">
                <a:latin typeface="Times New Roman"/>
                <a:cs typeface="Times New Roman"/>
              </a:rPr>
              <a:t>pierwszych lekcjach wychowawczych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miesiącu wrześniu </a:t>
            </a:r>
            <a:r>
              <a:rPr dirty="0" sz="1200">
                <a:latin typeface="Times New Roman"/>
                <a:cs typeface="Times New Roman"/>
              </a:rPr>
              <a:t>i w </a:t>
            </a:r>
            <a:r>
              <a:rPr dirty="0" sz="1200" spc="-5">
                <a:latin typeface="Times New Roman"/>
                <a:cs typeface="Times New Roman"/>
              </a:rPr>
              <a:t>trakcie zajęć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>
                <a:latin typeface="Times New Roman"/>
                <a:cs typeface="Times New Roman"/>
              </a:rPr>
              <a:t> dokumentowane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odpowiednim </a:t>
            </a:r>
            <a:r>
              <a:rPr dirty="0" sz="1200" spc="-5">
                <a:latin typeface="Times New Roman"/>
                <a:cs typeface="Times New Roman"/>
              </a:rPr>
              <a:t>wpisem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dzienniku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lekcyjnym,</a:t>
            </a:r>
            <a:endParaRPr sz="1200">
              <a:latin typeface="Times New Roman"/>
              <a:cs typeface="Times New Roman"/>
            </a:endParaRPr>
          </a:p>
          <a:p>
            <a:pPr algn="just" lvl="1" marL="445770" indent="-254000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446405" algn="l"/>
              </a:tabLst>
            </a:pP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6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 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 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pierwszym</a:t>
            </a:r>
            <a:r>
              <a:rPr dirty="0" sz="1200" spc="6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zebraniu</a:t>
            </a:r>
            <a:r>
              <a:rPr dirty="0" sz="1200" spc="6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 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miesiącu</a:t>
            </a:r>
            <a:r>
              <a:rPr dirty="0" sz="1200" spc="6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wrześniu,</a:t>
            </a:r>
            <a:r>
              <a:rPr dirty="0" sz="1200" spc="6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 spc="6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dokumentowane  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endParaRPr sz="1200">
              <a:latin typeface="Times New Roman"/>
              <a:cs typeface="Times New Roman"/>
            </a:endParaRPr>
          </a:p>
          <a:p>
            <a:pPr algn="just" marL="445770" marR="6985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odpowiednim zapisem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dokumentacji zebrania,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którego dołączona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5">
                <a:latin typeface="Times New Roman"/>
                <a:cs typeface="Times New Roman"/>
              </a:rPr>
              <a:t>podpisana lista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obecności.</a:t>
            </a:r>
            <a:endParaRPr sz="1200">
              <a:latin typeface="Times New Roman"/>
              <a:cs typeface="Times New Roman"/>
            </a:endParaRPr>
          </a:p>
          <a:p>
            <a:pPr algn="just" marL="264160" indent="-252095">
              <a:lnSpc>
                <a:spcPct val="100000"/>
              </a:lnSpc>
              <a:spcBef>
                <a:spcPts val="445"/>
              </a:spcBef>
              <a:buAutoNum type="arabicPeriod" startAt="8"/>
              <a:tabLst>
                <a:tab pos="264795" algn="l"/>
              </a:tabLst>
            </a:pPr>
            <a:r>
              <a:rPr dirty="0" sz="1200" spc="-5">
                <a:latin typeface="Times New Roman"/>
                <a:cs typeface="Times New Roman"/>
              </a:rPr>
              <a:t>Nieobecność</a:t>
            </a:r>
            <a:r>
              <a:rPr dirty="0" sz="1200" spc="4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pierwszym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spotkaniu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klasowym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wrześniu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zwalnia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algn="just" marL="264160" marR="508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obowiązku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zapoznania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</a:t>
            </a:r>
            <a:r>
              <a:rPr dirty="0" sz="1200">
                <a:latin typeface="Times New Roman"/>
                <a:cs typeface="Times New Roman"/>
              </a:rPr>
              <a:t> 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szczegółowymi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warunkami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sposobami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wewnątrzszkolnego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obowiązującymi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wymienionym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uwagi</a:t>
            </a:r>
            <a:r>
              <a:rPr dirty="0" sz="1200">
                <a:latin typeface="Times New Roman"/>
                <a:cs typeface="Times New Roman"/>
              </a:rPr>
              <a:t> na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</a:t>
            </a:r>
            <a:r>
              <a:rPr dirty="0" sz="1200">
                <a:latin typeface="Times New Roman"/>
                <a:cs typeface="Times New Roman"/>
              </a:rPr>
              <a:t> winien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dążyć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zapoznania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szczegółowymi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warunkami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sposobami </a:t>
            </a:r>
            <a:r>
              <a:rPr dirty="0" sz="1200" spc="-5">
                <a:latin typeface="Times New Roman"/>
                <a:cs typeface="Times New Roman"/>
              </a:rPr>
              <a:t>oceniania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wewnątrzszkolnego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obowiązującymi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szkole.</a:t>
            </a:r>
            <a:endParaRPr sz="1200">
              <a:latin typeface="Times New Roman"/>
              <a:cs typeface="Times New Roman"/>
            </a:endParaRPr>
          </a:p>
          <a:p>
            <a:pPr algn="just" marL="264160" marR="8890" indent="-252095">
              <a:lnSpc>
                <a:spcPct val="143700"/>
              </a:lnSpc>
              <a:spcBef>
                <a:spcPts val="10"/>
              </a:spcBef>
              <a:buAutoNum type="arabicPeriod" startAt="9"/>
              <a:tabLst>
                <a:tab pos="26479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>
                <a:latin typeface="Times New Roman"/>
                <a:cs typeface="Times New Roman"/>
              </a:rPr>
              <a:t> indywidualizuje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pracę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uczniem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odpowiednio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 rozwojowych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możliwości psychofizycznych ucznia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przypadkach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 </a:t>
            </a:r>
            <a:r>
              <a:rPr dirty="0" sz="1200">
                <a:latin typeface="Times New Roman"/>
                <a:cs typeface="Times New Roman"/>
              </a:rPr>
              <a:t>ustawą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systemie oświaty.</a:t>
            </a:r>
            <a:endParaRPr sz="1200">
              <a:latin typeface="Times New Roman"/>
              <a:cs typeface="Times New Roman"/>
            </a:endParaRPr>
          </a:p>
          <a:p>
            <a:pPr algn="just" marL="264160" indent="-252095">
              <a:lnSpc>
                <a:spcPct val="100000"/>
              </a:lnSpc>
              <a:spcBef>
                <a:spcPts val="620"/>
              </a:spcBef>
              <a:buAutoNum type="arabicPeriod" startAt="9"/>
              <a:tabLst>
                <a:tab pos="26479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dostosowuje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indywidualnych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rozwojowych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algn="just" marL="264160" marR="698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>
                <a:latin typeface="Times New Roman"/>
                <a:cs typeface="Times New Roman"/>
              </a:rPr>
              <a:t>oraz możliwości </a:t>
            </a:r>
            <a:r>
              <a:rPr dirty="0" sz="1200" spc="-5">
                <a:latin typeface="Times New Roman"/>
                <a:cs typeface="Times New Roman"/>
              </a:rPr>
              <a:t>psychofizycznych ucznia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przypadkach określonych </a:t>
            </a:r>
            <a:r>
              <a:rPr dirty="0" sz="1200" spc="5">
                <a:latin typeface="Times New Roman"/>
                <a:cs typeface="Times New Roman"/>
              </a:rPr>
              <a:t>ustawą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oświaty.</a:t>
            </a:r>
            <a:endParaRPr sz="1200">
              <a:latin typeface="Times New Roman"/>
              <a:cs typeface="Times New Roman"/>
            </a:endParaRPr>
          </a:p>
          <a:p>
            <a:pPr algn="just" marL="264160" marR="6350" indent="-252095">
              <a:lnSpc>
                <a:spcPct val="143700"/>
              </a:lnSpc>
              <a:spcBef>
                <a:spcPts val="5"/>
              </a:spcBef>
              <a:buAutoNum type="arabicPeriod" startAt="11"/>
              <a:tabLst>
                <a:tab pos="26479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 </a:t>
            </a:r>
            <a:r>
              <a:rPr dirty="0" sz="1200">
                <a:latin typeface="Times New Roman"/>
                <a:cs typeface="Times New Roman"/>
              </a:rPr>
              <a:t>szkoły zwalnia ucznia z </a:t>
            </a:r>
            <a:r>
              <a:rPr dirty="0" sz="1200" spc="-5">
                <a:latin typeface="Times New Roman"/>
                <a:cs typeface="Times New Roman"/>
              </a:rPr>
              <a:t>realizacji niektórych </a:t>
            </a:r>
            <a:r>
              <a:rPr dirty="0" sz="1200">
                <a:latin typeface="Times New Roman"/>
                <a:cs typeface="Times New Roman"/>
              </a:rPr>
              <a:t>obowiązkowy zajęć </a:t>
            </a:r>
            <a:r>
              <a:rPr dirty="0" sz="1200" spc="-5">
                <a:latin typeface="Times New Roman"/>
                <a:cs typeface="Times New Roman"/>
              </a:rPr>
              <a:t>edukacyjnych ze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względu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zdrowia,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specyficzne</a:t>
            </a:r>
            <a:r>
              <a:rPr dirty="0" sz="1200">
                <a:latin typeface="Times New Roman"/>
                <a:cs typeface="Times New Roman"/>
              </a:rPr>
              <a:t> trudności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niepełnosprawność</a:t>
            </a:r>
            <a:r>
              <a:rPr dirty="0" sz="1200">
                <a:latin typeface="Times New Roman"/>
                <a:cs typeface="Times New Roman"/>
              </a:rPr>
              <a:t> 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zrealizowanie</a:t>
            </a:r>
            <a:r>
              <a:rPr dirty="0" sz="1200">
                <a:latin typeface="Times New Roman"/>
                <a:cs typeface="Times New Roman"/>
              </a:rPr>
              <a:t> danych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>
                <a:latin typeface="Times New Roman"/>
                <a:cs typeface="Times New Roman"/>
              </a:rPr>
              <a:t> 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wcześniejszym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etapie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edukacyjnym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przypadkach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ustawą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oświaty.</a:t>
            </a:r>
            <a:endParaRPr sz="1200">
              <a:latin typeface="Times New Roman"/>
              <a:cs typeface="Times New Roman"/>
            </a:endParaRPr>
          </a:p>
          <a:p>
            <a:pPr algn="just" marL="264160" marR="9525" indent="-252095">
              <a:lnSpc>
                <a:spcPct val="143600"/>
              </a:lnSpc>
              <a:spcBef>
                <a:spcPts val="10"/>
              </a:spcBef>
              <a:buAutoNum type="arabicPeriod" startAt="11"/>
              <a:tabLst>
                <a:tab pos="26479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wyjątkowych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ograniczenia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wprowadzenia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szczególnych</a:t>
            </a:r>
            <a:r>
              <a:rPr dirty="0" sz="1200">
                <a:latin typeface="Times New Roman"/>
                <a:cs typeface="Times New Roman"/>
              </a:rPr>
              <a:t> warunków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>
                <a:latin typeface="Times New Roman"/>
                <a:cs typeface="Times New Roman"/>
              </a:rPr>
              <a:t> przepisami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nadrzędnymi,</a:t>
            </a:r>
            <a:r>
              <a:rPr dirty="0" sz="1200">
                <a:latin typeface="Times New Roman"/>
                <a:cs typeface="Times New Roman"/>
              </a:rPr>
              <a:t> np.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podczas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zagrożenia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epidemicznego,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dopuszcza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klasyfikowanie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odległość,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dostępnych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technologii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narzędzi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zdalnych.</a:t>
            </a:r>
            <a:endParaRPr sz="1200">
              <a:latin typeface="Times New Roman"/>
              <a:cs typeface="Times New Roman"/>
            </a:endParaRPr>
          </a:p>
          <a:p>
            <a:pPr algn="just" marL="264160" marR="6985" indent="-252095">
              <a:lnSpc>
                <a:spcPct val="143700"/>
              </a:lnSpc>
              <a:spcBef>
                <a:spcPts val="5"/>
              </a:spcBef>
              <a:buFont typeface="Times New Roman"/>
              <a:buAutoNum type="arabicPeriod" startAt="11"/>
              <a:tabLst>
                <a:tab pos="354965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Dostosować wymagania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uwzględnieniem</a:t>
            </a:r>
            <a:r>
              <a:rPr dirty="0" sz="1200">
                <a:latin typeface="Times New Roman"/>
                <a:cs typeface="Times New Roman"/>
              </a:rPr>
              <a:t> umiejętności uczniów nie będących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obywatelami </a:t>
            </a:r>
            <a:r>
              <a:rPr dirty="0" sz="1200">
                <a:latin typeface="Times New Roman"/>
                <a:cs typeface="Times New Roman"/>
              </a:rPr>
              <a:t>RP, </a:t>
            </a:r>
            <a:r>
              <a:rPr dirty="0" sz="1200" spc="-5">
                <a:latin typeface="Times New Roman"/>
                <a:cs typeface="Times New Roman"/>
              </a:rPr>
              <a:t>wypracować </a:t>
            </a:r>
            <a:r>
              <a:rPr dirty="0" sz="1200">
                <a:latin typeface="Times New Roman"/>
                <a:cs typeface="Times New Roman"/>
              </a:rPr>
              <a:t>kryteria oceniania do </a:t>
            </a:r>
            <a:r>
              <a:rPr dirty="0" sz="1200" spc="-5">
                <a:latin typeface="Times New Roman"/>
                <a:cs typeface="Times New Roman"/>
              </a:rPr>
              <a:t>możliwości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umiejętności danego ucznia.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Szczegółowe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czynności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dotyczące</a:t>
            </a:r>
            <a:r>
              <a:rPr dirty="0" sz="1200">
                <a:latin typeface="Times New Roman"/>
                <a:cs typeface="Times New Roman"/>
              </a:rPr>
              <a:t> cudzoziemców </a:t>
            </a:r>
            <a:r>
              <a:rPr dirty="0" sz="1200" spc="-5">
                <a:latin typeface="Times New Roman"/>
                <a:cs typeface="Times New Roman"/>
              </a:rPr>
              <a:t>regulują</a:t>
            </a:r>
            <a:r>
              <a:rPr dirty="0" sz="1200">
                <a:latin typeface="Times New Roman"/>
                <a:cs typeface="Times New Roman"/>
              </a:rPr>
              <a:t> bieżące </a:t>
            </a:r>
            <a:r>
              <a:rPr dirty="0" sz="1200" spc="-5">
                <a:latin typeface="Times New Roman"/>
                <a:cs typeface="Times New Roman"/>
              </a:rPr>
              <a:t>rozporządzenia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MEN.</a:t>
            </a:r>
            <a:endParaRPr sz="1200">
              <a:latin typeface="Times New Roman"/>
              <a:cs typeface="Times New Roman"/>
            </a:endParaRPr>
          </a:p>
          <a:p>
            <a:pPr algn="ctr" marL="447675">
              <a:lnSpc>
                <a:spcPct val="100000"/>
              </a:lnSpc>
              <a:spcBef>
                <a:spcPts val="630"/>
              </a:spcBef>
            </a:pPr>
            <a:r>
              <a:rPr dirty="0" sz="1200" b="1">
                <a:latin typeface="Times New Roman"/>
                <a:cs typeface="Times New Roman"/>
              </a:rPr>
              <a:t>§29</a:t>
            </a:r>
            <a:endParaRPr sz="1200">
              <a:latin typeface="Times New Roman"/>
              <a:cs typeface="Times New Roman"/>
            </a:endParaRPr>
          </a:p>
          <a:p>
            <a:pPr algn="just" marL="174625" marR="6985" indent="-174625">
              <a:lnSpc>
                <a:spcPct val="143600"/>
              </a:lnSpc>
              <a:spcBef>
                <a:spcPts val="5"/>
              </a:spcBef>
              <a:buAutoNum type="arabicPeriod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>
                <a:latin typeface="Times New Roman"/>
                <a:cs typeface="Times New Roman"/>
              </a:rPr>
              <a:t> klas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III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początku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>
                <a:latin typeface="Times New Roman"/>
                <a:cs typeface="Times New Roman"/>
              </a:rPr>
              <a:t> roku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(termin: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końca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września)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informują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realizowanego </a:t>
            </a:r>
            <a:r>
              <a:rPr dirty="0" sz="1200">
                <a:latin typeface="Times New Roman"/>
                <a:cs typeface="Times New Roman"/>
              </a:rPr>
              <a:t>przez </a:t>
            </a:r>
            <a:r>
              <a:rPr dirty="0" sz="1200" spc="-5">
                <a:latin typeface="Times New Roman"/>
                <a:cs typeface="Times New Roman"/>
              </a:rPr>
              <a:t>siebie programu </a:t>
            </a:r>
            <a:r>
              <a:rPr dirty="0" sz="1200">
                <a:latin typeface="Times New Roman"/>
                <a:cs typeface="Times New Roman"/>
              </a:rPr>
              <a:t>nauczania i </a:t>
            </a:r>
            <a:r>
              <a:rPr dirty="0" sz="1200" spc="-5">
                <a:latin typeface="Times New Roman"/>
                <a:cs typeface="Times New Roman"/>
              </a:rPr>
              <a:t>sposobach </a:t>
            </a:r>
            <a:r>
              <a:rPr dirty="0" sz="1200">
                <a:latin typeface="Times New Roman"/>
                <a:cs typeface="Times New Roman"/>
              </a:rPr>
              <a:t>oceniania osiągnięć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uczniów:</a:t>
            </a:r>
            <a:endParaRPr sz="1200">
              <a:latin typeface="Times New Roman"/>
              <a:cs typeface="Times New Roman"/>
            </a:endParaRPr>
          </a:p>
          <a:p>
            <a:pPr algn="just" lvl="1" marL="631190" indent="-27749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631825" algn="l"/>
              </a:tabLst>
            </a:pP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zespole</a:t>
            </a:r>
            <a:r>
              <a:rPr dirty="0" sz="1200">
                <a:latin typeface="Times New Roman"/>
                <a:cs typeface="Times New Roman"/>
              </a:rPr>
              <a:t> klasowym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trakcie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45083" y="438404"/>
            <a:ext cx="6216650" cy="927608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354330">
              <a:lnSpc>
                <a:spcPct val="100000"/>
              </a:lnSpc>
              <a:spcBef>
                <a:spcPts val="720"/>
              </a:spcBef>
              <a:tabLst>
                <a:tab pos="631190" algn="l"/>
              </a:tabLst>
            </a:pPr>
            <a:r>
              <a:rPr dirty="0" sz="1200">
                <a:latin typeface="Times New Roman"/>
                <a:cs typeface="Times New Roman"/>
              </a:rPr>
              <a:t>2)	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podczas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zebrania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organizacyjno-informacyjnego.</a:t>
            </a:r>
            <a:endParaRPr sz="1200">
              <a:latin typeface="Times New Roman"/>
              <a:cs typeface="Times New Roman"/>
            </a:endParaRPr>
          </a:p>
          <a:p>
            <a:pPr marL="174625" marR="5080" indent="-174625">
              <a:lnSpc>
                <a:spcPts val="2080"/>
              </a:lnSpc>
              <a:spcBef>
                <a:spcPts val="160"/>
              </a:spcBef>
              <a:buAutoNum type="arabicPeriod" startAt="2"/>
              <a:tabLst>
                <a:tab pos="17462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pierwszym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etapie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edukacji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I–III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(śródroczna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roczna)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>
                <a:latin typeface="Times New Roman"/>
                <a:cs typeface="Times New Roman"/>
              </a:rPr>
              <a:t> oceną</a:t>
            </a:r>
            <a:r>
              <a:rPr dirty="0" sz="1200" spc="-5">
                <a:latin typeface="Times New Roman"/>
                <a:cs typeface="Times New Roman"/>
              </a:rPr>
              <a:t> opisową.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ogólne: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555"/>
              </a:spcBef>
              <a:buAutoNum type="arabicParenR"/>
              <a:tabLst>
                <a:tab pos="534670" algn="l"/>
              </a:tabLst>
            </a:pPr>
            <a:r>
              <a:rPr dirty="0" sz="1200">
                <a:latin typeface="Times New Roman"/>
                <a:cs typeface="Times New Roman"/>
              </a:rPr>
              <a:t>podmiotowe </a:t>
            </a:r>
            <a:r>
              <a:rPr dirty="0" sz="1200" spc="-5">
                <a:latin typeface="Times New Roman"/>
                <a:cs typeface="Times New Roman"/>
              </a:rPr>
              <a:t>traktowanie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któremu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szacunek;</a:t>
            </a:r>
            <a:endParaRPr sz="1200">
              <a:latin typeface="Times New Roman"/>
              <a:cs typeface="Times New Roman"/>
            </a:endParaRPr>
          </a:p>
          <a:p>
            <a:pPr lvl="1" marL="534035" marR="9525" indent="-220979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programowanie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procesu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edukacyjnego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takiej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środowiska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aktywności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aby każdy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nich odniósł </a:t>
            </a:r>
            <a:r>
              <a:rPr dirty="0" sz="1200" spc="-5">
                <a:latin typeface="Times New Roman"/>
                <a:cs typeface="Times New Roman"/>
              </a:rPr>
              <a:t>sukces;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respektowanie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różnic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między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dziećmi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sferach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endParaRPr sz="1200">
              <a:latin typeface="Times New Roman"/>
              <a:cs typeface="Times New Roman"/>
            </a:endParaRPr>
          </a:p>
          <a:p>
            <a:pPr algn="ctr" marL="333375">
              <a:lnSpc>
                <a:spcPct val="100000"/>
              </a:lnSpc>
              <a:spcBef>
                <a:spcPts val="745"/>
              </a:spcBef>
            </a:pPr>
            <a:r>
              <a:rPr dirty="0" sz="1200" spc="-5">
                <a:latin typeface="Times New Roman"/>
                <a:cs typeface="Times New Roman"/>
              </a:rPr>
              <a:t>rozwoju: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intelektualnego,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emocjonalnego,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społecznego,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buAutoNum type="arabicPeriod" startAt="3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edukacji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wczesnoszkolnej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kształtujące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(wspierające</a:t>
            </a:r>
            <a:r>
              <a:rPr dirty="0" sz="1200">
                <a:latin typeface="Times New Roman"/>
                <a:cs typeface="Times New Roman"/>
              </a:rPr>
              <a:t> ucznia)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3"/>
            </a:pPr>
            <a:endParaRPr sz="115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planowane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podstawie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celów;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przebieg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podporządkowany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osiągnięciu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ucznia;</a:t>
            </a:r>
            <a:endParaRPr sz="1200">
              <a:latin typeface="Times New Roman"/>
              <a:cs typeface="Times New Roman"/>
            </a:endParaRPr>
          </a:p>
          <a:p>
            <a:pPr lvl="1" marL="534035" indent="-220979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34670" algn="l"/>
                <a:tab pos="1187450" algn="l"/>
                <a:tab pos="2151380" algn="l"/>
                <a:tab pos="2373630" algn="l"/>
                <a:tab pos="2849245" algn="l"/>
                <a:tab pos="3377565" algn="l"/>
                <a:tab pos="4227830" algn="l"/>
                <a:tab pos="5212080" algn="l"/>
                <a:tab pos="5925185" algn="l"/>
              </a:tabLst>
            </a:pPr>
            <a:r>
              <a:rPr dirty="0" sz="1200" spc="-5">
                <a:latin typeface="Times New Roman"/>
                <a:cs typeface="Times New Roman"/>
              </a:rPr>
              <a:t>sytuacje	dydaktyczne,	</a:t>
            </a:r>
            <a:r>
              <a:rPr dirty="0" sz="1200">
                <a:latin typeface="Times New Roman"/>
                <a:cs typeface="Times New Roman"/>
              </a:rPr>
              <a:t>a	</a:t>
            </a:r>
            <a:r>
              <a:rPr dirty="0" sz="1200" spc="-5">
                <a:latin typeface="Times New Roman"/>
                <a:cs typeface="Times New Roman"/>
              </a:rPr>
              <a:t>także	</a:t>
            </a:r>
            <a:r>
              <a:rPr dirty="0" sz="1200">
                <a:latin typeface="Times New Roman"/>
                <a:cs typeface="Times New Roman"/>
              </a:rPr>
              <a:t>formy	aktywności	</a:t>
            </a:r>
            <a:r>
              <a:rPr dirty="0" sz="1200" spc="-5">
                <a:latin typeface="Times New Roman"/>
                <a:cs typeface="Times New Roman"/>
              </a:rPr>
              <a:t>proponowane	dzieciom	są</a:t>
            </a:r>
            <a:endParaRPr sz="1200">
              <a:latin typeface="Times New Roman"/>
              <a:cs typeface="Times New Roman"/>
            </a:endParaRPr>
          </a:p>
          <a:p>
            <a:pPr marL="534035" marR="15684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modyfikowane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zależności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reakcji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tempa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psychofizycznych.</a:t>
            </a:r>
            <a:endParaRPr sz="1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635"/>
              </a:spcBef>
              <a:buAutoNum type="arabicPeriod" startAt="4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opisowe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zwraca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uwagę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74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dostrzeganie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mocnych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słabych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postępy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nastawienie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wdrażanie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samooceny</a:t>
            </a:r>
            <a:endParaRPr sz="1200">
              <a:latin typeface="Times New Roman"/>
              <a:cs typeface="Times New Roman"/>
            </a:endParaRPr>
          </a:p>
          <a:p>
            <a:pPr lvl="1" marL="534035" indent="-22161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rozbudzanie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motywacji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wewnętrznej</a:t>
            </a:r>
            <a:endParaRPr sz="1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625"/>
              </a:spcBef>
              <a:buAutoNum type="arabicPeriod" startAt="4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bieżące.</a:t>
            </a:r>
            <a:endParaRPr sz="1200">
              <a:latin typeface="Times New Roman"/>
              <a:cs typeface="Times New Roman"/>
            </a:endParaRPr>
          </a:p>
          <a:p>
            <a:pPr marL="476250" marR="154940">
              <a:lnSpc>
                <a:spcPts val="1390"/>
              </a:lnSpc>
              <a:spcBef>
                <a:spcPts val="725"/>
              </a:spcBef>
            </a:pP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prowadzona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według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potrzeb,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trakcie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 może być:</a:t>
            </a:r>
            <a:endParaRPr sz="1200">
              <a:latin typeface="Times New Roman"/>
              <a:cs typeface="Times New Roman"/>
            </a:endParaRPr>
          </a:p>
          <a:p>
            <a:pPr lvl="1" marL="534035" indent="-22923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słowna</a:t>
            </a:r>
            <a:endParaRPr sz="1200">
              <a:latin typeface="Times New Roman"/>
              <a:cs typeface="Times New Roman"/>
            </a:endParaRPr>
          </a:p>
          <a:p>
            <a:pPr lvl="1" marL="53403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pisemna,</a:t>
            </a:r>
            <a:endParaRPr sz="1200">
              <a:latin typeface="Times New Roman"/>
              <a:cs typeface="Times New Roman"/>
            </a:endParaRPr>
          </a:p>
          <a:p>
            <a:pPr marL="476250" marR="155575">
              <a:lnSpc>
                <a:spcPct val="143300"/>
              </a:lnSpc>
              <a:spcBef>
                <a:spcPts val="25"/>
              </a:spcBef>
            </a:pP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zawsze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powinna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wskazywać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mocne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słabe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strony,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wskazywać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czym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pracować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jaki </a:t>
            </a:r>
            <a:r>
              <a:rPr dirty="0" sz="1200" spc="-5">
                <a:latin typeface="Times New Roman"/>
                <a:cs typeface="Times New Roman"/>
              </a:rPr>
              <a:t>sposób.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5"/>
              </a:spcBef>
              <a:buAutoNum type="arabicPeriod" startAt="6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semestralna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końcoworoczna</a:t>
            </a:r>
            <a:r>
              <a:rPr dirty="0" sz="1200">
                <a:latin typeface="Times New Roman"/>
                <a:cs typeface="Times New Roman"/>
              </a:rPr>
              <a:t> to ocena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opisowa.</a:t>
            </a:r>
            <a:endParaRPr sz="1200">
              <a:latin typeface="Times New Roman"/>
              <a:cs typeface="Times New Roman"/>
            </a:endParaRPr>
          </a:p>
          <a:p>
            <a:pPr marL="174625" marR="9525" indent="-174625">
              <a:lnSpc>
                <a:spcPts val="2080"/>
              </a:lnSpc>
              <a:spcBef>
                <a:spcPts val="160"/>
              </a:spcBef>
              <a:buAutoNum type="arabicPeriod" startAt="6"/>
              <a:tabLst>
                <a:tab pos="17462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toku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podawany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formie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pisemnej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ustnej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główny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(cele)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sukcesu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(NaCoBeZU:</a:t>
            </a:r>
            <a:r>
              <a:rPr dirty="0" sz="1200">
                <a:latin typeface="Times New Roman"/>
                <a:cs typeface="Times New Roman"/>
              </a:rPr>
              <a:t> – </a:t>
            </a:r>
            <a:r>
              <a:rPr dirty="0" sz="1200" spc="-5">
                <a:latin typeface="Times New Roman"/>
                <a:cs typeface="Times New Roman"/>
              </a:rPr>
              <a:t>czyli</a:t>
            </a:r>
            <a:r>
              <a:rPr dirty="0" sz="1200">
                <a:latin typeface="Times New Roman"/>
                <a:cs typeface="Times New Roman"/>
              </a:rPr>
              <a:t> „na</a:t>
            </a:r>
            <a:r>
              <a:rPr dirty="0" sz="1200" spc="-5">
                <a:latin typeface="Times New Roman"/>
                <a:cs typeface="Times New Roman"/>
              </a:rPr>
              <a:t> co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będę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zwracać </a:t>
            </a:r>
            <a:r>
              <a:rPr dirty="0" sz="1200">
                <a:latin typeface="Times New Roman"/>
                <a:cs typeface="Times New Roman"/>
              </a:rPr>
              <a:t>uwagę”</a:t>
            </a:r>
            <a:endParaRPr sz="1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445"/>
              </a:spcBef>
              <a:buAutoNum type="arabicPeriod" startAt="6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>
                <a:latin typeface="Times New Roman"/>
                <a:cs typeface="Times New Roman"/>
              </a:rPr>
              <a:t> kończą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podsumowaniem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samooceną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marL="173990" indent="-161925">
              <a:lnSpc>
                <a:spcPct val="100000"/>
              </a:lnSpc>
              <a:spcBef>
                <a:spcPts val="625"/>
              </a:spcBef>
              <a:buAutoNum type="arabicPeriod" startAt="6"/>
              <a:tabLst>
                <a:tab pos="174625" algn="l"/>
              </a:tabLst>
            </a:pPr>
            <a:r>
              <a:rPr dirty="0" sz="1200" spc="-5">
                <a:latin typeface="Times New Roman"/>
                <a:cs typeface="Times New Roman"/>
              </a:rPr>
              <a:t>Metody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77800">
              <a:lnSpc>
                <a:spcPct val="100000"/>
              </a:lnSpc>
              <a:buAutoNum type="arabicParenR"/>
              <a:tabLst>
                <a:tab pos="212725" algn="l"/>
              </a:tabLst>
            </a:pPr>
            <a:r>
              <a:rPr dirty="0" sz="1200">
                <a:latin typeface="Times New Roman"/>
                <a:cs typeface="Times New Roman"/>
              </a:rPr>
              <a:t>ustnie </a:t>
            </a:r>
            <a:r>
              <a:rPr dirty="0" sz="1200" spc="-5">
                <a:latin typeface="Times New Roman"/>
                <a:cs typeface="Times New Roman"/>
              </a:rPr>
              <a:t>sprawdzanie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uczniów,</a:t>
            </a:r>
            <a:endParaRPr sz="1200">
              <a:latin typeface="Times New Roman"/>
              <a:cs typeface="Times New Roman"/>
            </a:endParaRPr>
          </a:p>
          <a:p>
            <a:pPr marL="212090" indent="-17780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1272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prace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55168" y="438404"/>
            <a:ext cx="6309360" cy="937196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302260" indent="-177165">
              <a:lnSpc>
                <a:spcPct val="100000"/>
              </a:lnSpc>
              <a:spcBef>
                <a:spcPts val="720"/>
              </a:spcBef>
              <a:buAutoNum type="arabicParenR" startAt="3"/>
              <a:tabLst>
                <a:tab pos="302260" algn="l"/>
              </a:tabLst>
            </a:pPr>
            <a:r>
              <a:rPr dirty="0" sz="1200" spc="-5">
                <a:latin typeface="Times New Roman"/>
                <a:cs typeface="Times New Roman"/>
              </a:rPr>
              <a:t>diagnoza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(wstępna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pierwszej</a:t>
            </a:r>
            <a:r>
              <a:rPr dirty="0" sz="1000" spc="-5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302260" indent="-17716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302260" algn="l"/>
              </a:tabLst>
            </a:pP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domowe</a:t>
            </a:r>
            <a:endParaRPr sz="1200">
              <a:latin typeface="Times New Roman"/>
              <a:cs typeface="Times New Roman"/>
            </a:endParaRPr>
          </a:p>
          <a:p>
            <a:pPr marL="354330" marR="7620" indent="-252095">
              <a:lnSpc>
                <a:spcPct val="143300"/>
              </a:lnSpc>
              <a:spcBef>
                <a:spcPts val="15"/>
              </a:spcBef>
              <a:buAutoNum type="arabicPeriod" startAt="10"/>
              <a:tabLst>
                <a:tab pos="354965" algn="l"/>
                <a:tab pos="6250305" algn="l"/>
              </a:tabLst>
            </a:pP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ormy,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jakie 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</a:t>
            </a:r>
            <a:r>
              <a:rPr dirty="0" sz="1200">
                <a:latin typeface="Times New Roman"/>
                <a:cs typeface="Times New Roman"/>
              </a:rPr>
              <a:t>suje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-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ę 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duk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ji 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cz</a:t>
            </a:r>
            <a:r>
              <a:rPr dirty="0" sz="1200">
                <a:latin typeface="Times New Roman"/>
                <a:cs typeface="Times New Roman"/>
              </a:rPr>
              <a:t>niów 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>
                <a:latin typeface="Times New Roman"/>
                <a:cs typeface="Times New Roman"/>
              </a:rPr>
              <a:t>nia 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</a:t>
            </a:r>
            <a:r>
              <a:rPr dirty="0" sz="1200">
                <a:latin typeface="Times New Roman"/>
                <a:cs typeface="Times New Roman"/>
              </a:rPr>
              <a:t>domoś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	i  </a:t>
            </a:r>
            <a:r>
              <a:rPr dirty="0" sz="1200" spc="-5">
                <a:latin typeface="Times New Roman"/>
                <a:cs typeface="Times New Roman"/>
              </a:rPr>
              <a:t>umiejętności pracy</a:t>
            </a:r>
            <a:r>
              <a:rPr dirty="0" sz="1200">
                <a:latin typeface="Times New Roman"/>
                <a:cs typeface="Times New Roman"/>
              </a:rPr>
              <a:t> uczniów to: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 startAt="10"/>
            </a:pPr>
            <a:endParaRPr sz="105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czytanie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zrozumieniem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>
                <a:latin typeface="Times New Roman"/>
                <a:cs typeface="Times New Roman"/>
              </a:rPr>
              <a:t>głośne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czytanie,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przepisywanie,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>
                <a:latin typeface="Times New Roman"/>
                <a:cs typeface="Times New Roman"/>
              </a:rPr>
              <a:t>pisanie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słuchu,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>
                <a:latin typeface="Times New Roman"/>
                <a:cs typeface="Times New Roman"/>
              </a:rPr>
              <a:t>pisanie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pamięci,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wypowiedzi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ustne,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wypowiedzi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pisemne,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recytacja,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zapisywanie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działań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matematycznych,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rozwiązywanie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układanie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tekstowych,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plastycznych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technicznych,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śpiewanie,</a:t>
            </a:r>
            <a:endParaRPr sz="1200">
              <a:latin typeface="Times New Roman"/>
              <a:cs typeface="Times New Roman"/>
            </a:endParaRPr>
          </a:p>
          <a:p>
            <a:pPr lvl="1" marL="1015365" indent="-34925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ćwiczeń gimnastycznych,</a:t>
            </a:r>
            <a:endParaRPr sz="1200">
              <a:latin typeface="Times New Roman"/>
              <a:cs typeface="Times New Roman"/>
            </a:endParaRPr>
          </a:p>
          <a:p>
            <a:pPr lvl="1" marL="1053465" indent="-38735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053465" algn="l"/>
                <a:tab pos="1054100" algn="l"/>
              </a:tabLst>
            </a:pP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aktywności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endParaRPr sz="1200">
              <a:latin typeface="Times New Roman"/>
              <a:cs typeface="Times New Roman"/>
            </a:endParaRPr>
          </a:p>
          <a:p>
            <a:pPr marL="552450" indent="-252729">
              <a:lnSpc>
                <a:spcPct val="100000"/>
              </a:lnSpc>
              <a:spcBef>
                <a:spcPts val="635"/>
              </a:spcBef>
              <a:buAutoNum type="arabicPeriod" startAt="10"/>
              <a:tabLst>
                <a:tab pos="553085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elementy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kształtującego: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1105"/>
              </a:spcBef>
              <a:buAutoNum type="arabicParenR"/>
              <a:tabLst>
                <a:tab pos="895350" algn="l"/>
              </a:tabLst>
            </a:pPr>
            <a:r>
              <a:rPr dirty="0" sz="1200" spc="-5">
                <a:latin typeface="Times New Roman"/>
                <a:cs typeface="Times New Roman"/>
              </a:rPr>
              <a:t>cele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lekcji,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95350" algn="l"/>
              </a:tabLst>
            </a:pPr>
            <a:r>
              <a:rPr dirty="0" sz="1200" spc="-5">
                <a:latin typeface="Times New Roman"/>
                <a:cs typeface="Times New Roman"/>
              </a:rPr>
              <a:t>kryteria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oceniania</a:t>
            </a:r>
            <a:r>
              <a:rPr dirty="0" sz="1200" spc="-5">
                <a:latin typeface="Times New Roman"/>
                <a:cs typeface="Times New Roman"/>
              </a:rPr>
              <a:t> (NaCoBeZU),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895350" algn="l"/>
              </a:tabLst>
            </a:pPr>
            <a:r>
              <a:rPr dirty="0" sz="1200" spc="-5">
                <a:latin typeface="Times New Roman"/>
                <a:cs typeface="Times New Roman"/>
              </a:rPr>
              <a:t>informacja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zwrotna,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95350" algn="l"/>
              </a:tabLst>
            </a:pPr>
            <a:r>
              <a:rPr dirty="0" sz="1200">
                <a:latin typeface="Times New Roman"/>
                <a:cs typeface="Times New Roman"/>
              </a:rPr>
              <a:t>pytania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kluczowe,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895350" algn="l"/>
              </a:tabLst>
            </a:pPr>
            <a:r>
              <a:rPr dirty="0" sz="1200" spc="-5">
                <a:latin typeface="Times New Roman"/>
                <a:cs typeface="Times New Roman"/>
              </a:rPr>
              <a:t>samoocena,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9535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rodzicami,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895350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koleżeńska,</a:t>
            </a:r>
            <a:endParaRPr sz="1200">
              <a:latin typeface="Times New Roman"/>
              <a:cs typeface="Times New Roman"/>
            </a:endParaRPr>
          </a:p>
          <a:p>
            <a:pPr lvl="1" marL="895350" indent="-224154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95350" algn="l"/>
              </a:tabLst>
            </a:pPr>
            <a:r>
              <a:rPr dirty="0" sz="1200">
                <a:latin typeface="Times New Roman"/>
                <a:cs typeface="Times New Roman"/>
              </a:rPr>
              <a:t>metody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motywujące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algn="just" marL="263525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Times New Roman"/>
                <a:cs typeface="Times New Roman"/>
              </a:rPr>
              <a:t>11a.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oddziale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klasowym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znajdują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obcokrajowcy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uchodźcy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dostosować</a:t>
            </a:r>
            <a:endParaRPr sz="1200">
              <a:latin typeface="Times New Roman"/>
              <a:cs typeface="Times New Roman"/>
            </a:endParaRPr>
          </a:p>
          <a:p>
            <a:pPr algn="just" marL="263525" marR="5080">
              <a:lnSpc>
                <a:spcPct val="1439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wymagania edukacyjne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uwzględnieniem </a:t>
            </a:r>
            <a:r>
              <a:rPr dirty="0" sz="1200">
                <a:latin typeface="Times New Roman"/>
                <a:cs typeface="Times New Roman"/>
              </a:rPr>
              <a:t>umiejętności </a:t>
            </a:r>
            <a:r>
              <a:rPr dirty="0" sz="1200" spc="-5">
                <a:latin typeface="Times New Roman"/>
                <a:cs typeface="Times New Roman"/>
              </a:rPr>
              <a:t>uczniów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będących obywatelami RP,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wypracować</a:t>
            </a:r>
            <a:r>
              <a:rPr dirty="0" sz="1200">
                <a:latin typeface="Times New Roman"/>
                <a:cs typeface="Times New Roman"/>
              </a:rPr>
              <a:t> kryteria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r>
              <a:rPr dirty="0" sz="1200">
                <a:latin typeface="Times New Roman"/>
                <a:cs typeface="Times New Roman"/>
              </a:rPr>
              <a:t> Szczegółowe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czynności</a:t>
            </a:r>
            <a:r>
              <a:rPr dirty="0" sz="1200">
                <a:latin typeface="Times New Roman"/>
                <a:cs typeface="Times New Roman"/>
              </a:rPr>
              <a:t> dotyczące</a:t>
            </a:r>
            <a:r>
              <a:rPr dirty="0" sz="1200" spc="-5">
                <a:latin typeface="Times New Roman"/>
                <a:cs typeface="Times New Roman"/>
              </a:rPr>
              <a:t> cudzoziemców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regulują </a:t>
            </a:r>
            <a:r>
              <a:rPr dirty="0" sz="1200">
                <a:latin typeface="Times New Roman"/>
                <a:cs typeface="Times New Roman"/>
              </a:rPr>
              <a:t>bieżące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rozporządzenia </a:t>
            </a:r>
            <a:r>
              <a:rPr dirty="0" sz="1200" spc="-5">
                <a:latin typeface="Times New Roman"/>
                <a:cs typeface="Times New Roman"/>
              </a:rPr>
              <a:t>MEN.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64160" indent="-251460">
              <a:lnSpc>
                <a:spcPct val="100000"/>
              </a:lnSpc>
              <a:spcBef>
                <a:spcPts val="860"/>
              </a:spcBef>
              <a:buAutoNum type="arabicPeriod" startAt="12"/>
              <a:tabLst>
                <a:tab pos="26416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kasach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III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osiągnięcia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dydaktyczne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notuje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w:</a:t>
            </a:r>
            <a:endParaRPr sz="1200">
              <a:latin typeface="Times New Roman"/>
              <a:cs typeface="Times New Roman"/>
            </a:endParaRPr>
          </a:p>
          <a:p>
            <a:pPr lvl="1" marL="535305" marR="153035" indent="-221615">
              <a:lnSpc>
                <a:spcPct val="143300"/>
              </a:lnSpc>
              <a:spcBef>
                <a:spcPts val="430"/>
              </a:spcBef>
              <a:buAutoNum type="arabicParenR"/>
              <a:tabLst>
                <a:tab pos="535940" algn="l"/>
                <a:tab pos="5383530" algn="l"/>
              </a:tabLst>
            </a:pPr>
            <a:r>
              <a:rPr dirty="0" sz="1200" spc="-5">
                <a:latin typeface="Times New Roman"/>
                <a:cs typeface="Times New Roman"/>
              </a:rPr>
              <a:t>e-dzienniku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43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platformie</a:t>
            </a:r>
            <a:r>
              <a:rPr dirty="0" sz="1200" spc="4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Vulcan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opisowa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semestralna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końcowa	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bieżące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uwagi </a:t>
            </a:r>
            <a:r>
              <a:rPr dirty="0" sz="1200">
                <a:latin typeface="Times New Roman"/>
                <a:cs typeface="Times New Roman"/>
              </a:rPr>
              <a:t>pozytywne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negatywne)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45083" y="438404"/>
            <a:ext cx="6071235" cy="9337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5770" marR="5080" indent="-221615">
              <a:lnSpc>
                <a:spcPct val="14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2)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bieżąca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zwrotna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zeszycie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(tabelka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kryteriami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sukcesu,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notatka,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naklejka, pieczątka</a:t>
            </a:r>
            <a:r>
              <a:rPr dirty="0" sz="1200">
                <a:latin typeface="Times New Roman"/>
                <a:cs typeface="Times New Roman"/>
              </a:rPr>
              <a:t> itp.)</a:t>
            </a:r>
            <a:endParaRPr sz="1200">
              <a:latin typeface="Times New Roman"/>
              <a:cs typeface="Times New Roman"/>
            </a:endParaRPr>
          </a:p>
          <a:p>
            <a:pPr marL="264160" indent="-252095">
              <a:lnSpc>
                <a:spcPct val="100000"/>
              </a:lnSpc>
              <a:spcBef>
                <a:spcPts val="635"/>
              </a:spcBef>
              <a:buAutoNum type="arabicPeriod" startAt="13"/>
              <a:tabLst>
                <a:tab pos="264795" algn="l"/>
              </a:tabLst>
            </a:pPr>
            <a:r>
              <a:rPr dirty="0" sz="1200" spc="-5">
                <a:latin typeface="Times New Roman"/>
                <a:cs typeface="Times New Roman"/>
              </a:rPr>
              <a:t>Skala poziomu</a:t>
            </a:r>
            <a:r>
              <a:rPr dirty="0" sz="1200">
                <a:latin typeface="Times New Roman"/>
                <a:cs typeface="Times New Roman"/>
              </a:rPr>
              <a:t> zdobytych </a:t>
            </a:r>
            <a:r>
              <a:rPr dirty="0" sz="1200" spc="-5">
                <a:latin typeface="Times New Roman"/>
                <a:cs typeface="Times New Roman"/>
              </a:rPr>
              <a:t>kompetencji:</a:t>
            </a:r>
            <a:endParaRPr sz="1200">
              <a:latin typeface="Times New Roman"/>
              <a:cs typeface="Times New Roman"/>
            </a:endParaRPr>
          </a:p>
          <a:p>
            <a:pPr lvl="1" marL="445770" marR="5080" indent="-180340">
              <a:lnSpc>
                <a:spcPct val="143300"/>
              </a:lnSpc>
              <a:spcBef>
                <a:spcPts val="434"/>
              </a:spcBef>
              <a:buFont typeface="Times New Roman"/>
              <a:buAutoNum type="arabicParenR"/>
              <a:tabLst>
                <a:tab pos="44640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[+]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uczeń,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opanował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pełen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poszczególnych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zagadnień </a:t>
            </a:r>
            <a:r>
              <a:rPr dirty="0" sz="1200">
                <a:latin typeface="Times New Roman"/>
                <a:cs typeface="Times New Roman"/>
              </a:rPr>
              <a:t>lub też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znaczną</a:t>
            </a:r>
            <a:r>
              <a:rPr dirty="0" sz="1200" spc="-5">
                <a:latin typeface="Times New Roman"/>
                <a:cs typeface="Times New Roman"/>
              </a:rPr>
              <a:t> większość</a:t>
            </a:r>
            <a:endParaRPr sz="1200">
              <a:latin typeface="Times New Roman"/>
              <a:cs typeface="Times New Roman"/>
            </a:endParaRPr>
          </a:p>
          <a:p>
            <a:pPr lvl="1" marL="445770" marR="8890" indent="-180340">
              <a:lnSpc>
                <a:spcPct val="143300"/>
              </a:lnSpc>
              <a:spcBef>
                <a:spcPts val="610"/>
              </a:spcBef>
              <a:buFont typeface="Times New Roman"/>
              <a:buAutoNum type="arabicParenR"/>
              <a:tabLst>
                <a:tab pos="446405" algn="l"/>
                <a:tab pos="5986145" algn="l"/>
              </a:tabLst>
            </a:pPr>
            <a:r>
              <a:rPr dirty="0" sz="1200" b="1">
                <a:latin typeface="Times New Roman"/>
                <a:cs typeface="Times New Roman"/>
              </a:rPr>
              <a:t>[</a:t>
            </a:r>
            <a:r>
              <a:rPr dirty="0" sz="1200" spc="-5" b="1">
                <a:latin typeface="Times New Roman"/>
                <a:cs typeface="Times New Roman"/>
              </a:rPr>
              <a:t>+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5" b="1">
                <a:latin typeface="Times New Roman"/>
                <a:cs typeface="Times New Roman"/>
              </a:rPr>
              <a:t>-</a:t>
            </a:r>
            <a:r>
              <a:rPr dirty="0" sz="1200" b="1">
                <a:latin typeface="Times New Roman"/>
                <a:cs typeface="Times New Roman"/>
              </a:rPr>
              <a:t>]  </a:t>
            </a:r>
            <a:r>
              <a:rPr dirty="0" sz="1200" spc="-8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ymuje 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>
                <a:latin typeface="Times New Roman"/>
                <a:cs typeface="Times New Roman"/>
              </a:rPr>
              <a:t>ń, 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 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no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ł 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</a:t>
            </a:r>
            <a:r>
              <a:rPr dirty="0" sz="1200" spc="5">
                <a:latin typeface="Times New Roman"/>
                <a:cs typeface="Times New Roman"/>
              </a:rPr>
              <a:t>ż</a:t>
            </a:r>
            <a:r>
              <a:rPr dirty="0" sz="1200">
                <a:latin typeface="Times New Roman"/>
                <a:cs typeface="Times New Roman"/>
              </a:rPr>
              <a:t>ą  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ęś</a:t>
            </a:r>
            <a:r>
              <a:rPr dirty="0" sz="1200">
                <a:latin typeface="Times New Roman"/>
                <a:cs typeface="Times New Roman"/>
              </a:rPr>
              <a:t>ć 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jętnoś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</a:t>
            </a:r>
            <a:r>
              <a:rPr dirty="0" sz="1200">
                <a:latin typeface="Times New Roman"/>
                <a:cs typeface="Times New Roman"/>
              </a:rPr>
              <a:t>domoś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	z  </a:t>
            </a:r>
            <a:r>
              <a:rPr dirty="0" sz="1200" spc="-5">
                <a:latin typeface="Times New Roman"/>
                <a:cs typeface="Times New Roman"/>
              </a:rPr>
              <a:t>poszczególnych </a:t>
            </a:r>
            <a:r>
              <a:rPr dirty="0" sz="1200">
                <a:latin typeface="Times New Roman"/>
                <a:cs typeface="Times New Roman"/>
              </a:rPr>
              <a:t>zagadnień, </a:t>
            </a:r>
            <a:r>
              <a:rPr dirty="0" sz="1200" spc="-5">
                <a:latin typeface="Times New Roman"/>
                <a:cs typeface="Times New Roman"/>
              </a:rPr>
              <a:t>ale</a:t>
            </a:r>
            <a:r>
              <a:rPr dirty="0" sz="1200">
                <a:latin typeface="Times New Roman"/>
                <a:cs typeface="Times New Roman"/>
              </a:rPr>
              <a:t> ma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braki</a:t>
            </a:r>
            <a:endParaRPr sz="1200">
              <a:latin typeface="Times New Roman"/>
              <a:cs typeface="Times New Roman"/>
            </a:endParaRPr>
          </a:p>
          <a:p>
            <a:pPr lvl="1" marL="445770" marR="9525" indent="-180340">
              <a:lnSpc>
                <a:spcPct val="143300"/>
              </a:lnSpc>
              <a:spcBef>
                <a:spcPts val="615"/>
              </a:spcBef>
              <a:buFont typeface="Times New Roman"/>
              <a:buAutoNum type="arabicParenR"/>
              <a:tabLst>
                <a:tab pos="44640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[-]</a:t>
            </a:r>
            <a:r>
              <a:rPr dirty="0" sz="1200" spc="19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otrzymuje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uczeń,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opanował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bardzo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mały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poszczególnych</a:t>
            </a:r>
            <a:r>
              <a:rPr dirty="0" sz="1200">
                <a:latin typeface="Times New Roman"/>
                <a:cs typeface="Times New Roman"/>
              </a:rPr>
              <a:t> zagadnień </a:t>
            </a:r>
            <a:r>
              <a:rPr dirty="0" sz="1200" spc="-5">
                <a:latin typeface="Times New Roman"/>
                <a:cs typeface="Times New Roman"/>
              </a:rPr>
              <a:t>albo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-5">
                <a:latin typeface="Times New Roman"/>
                <a:cs typeface="Times New Roman"/>
              </a:rPr>
              <a:t> opanował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wcale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1050">
              <a:latin typeface="Times New Roman"/>
              <a:cs typeface="Times New Roman"/>
            </a:endParaRPr>
          </a:p>
          <a:p>
            <a:pPr marL="264160" indent="-252095">
              <a:lnSpc>
                <a:spcPct val="100000"/>
              </a:lnSpc>
              <a:spcBef>
                <a:spcPts val="5"/>
              </a:spcBef>
              <a:buAutoNum type="arabicPeriod" startAt="13"/>
              <a:tabLst>
                <a:tab pos="264795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Oceniając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bierze</a:t>
            </a:r>
            <a:r>
              <a:rPr dirty="0" sz="1200">
                <a:latin typeface="Times New Roman"/>
                <a:cs typeface="Times New Roman"/>
              </a:rPr>
              <a:t> 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uwagę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kryteria: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 startAt="13"/>
            </a:pPr>
            <a:endParaRPr sz="1050">
              <a:latin typeface="Times New Roman"/>
              <a:cs typeface="Times New Roman"/>
            </a:endParaRPr>
          </a:p>
          <a:p>
            <a:pPr lvl="1" marL="534035" indent="-229235">
              <a:lnSpc>
                <a:spcPct val="100000"/>
              </a:lnSpc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Wyrażanie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emocji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Times New Roman"/>
              <a:buAutoNum type="arabicParenR"/>
            </a:pPr>
            <a:endParaRPr sz="115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Kontroluję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emocje.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20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Reaguję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odpowiednio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sytuacji.</a:t>
            </a: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Clr>
                <a:srgbClr val="202020"/>
              </a:buClr>
              <a:buFont typeface="Times New Roman"/>
              <a:buAutoNum type="alphaLcParenR"/>
            </a:pPr>
            <a:endParaRPr sz="1100">
              <a:latin typeface="Times New Roman"/>
              <a:cs typeface="Times New Roman"/>
            </a:endParaRPr>
          </a:p>
          <a:p>
            <a:pPr lvl="1" marL="534035" indent="-229235">
              <a:lnSpc>
                <a:spcPct val="100000"/>
              </a:lnSpc>
              <a:buAutoNum type="arabicParenR"/>
              <a:tabLst>
                <a:tab pos="534670" algn="l"/>
              </a:tabLst>
            </a:pPr>
            <a:r>
              <a:rPr dirty="0" sz="1200" spc="-5">
                <a:latin typeface="Times New Roman"/>
                <a:cs typeface="Times New Roman"/>
              </a:rPr>
              <a:t>Obowiązki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115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Pamiętam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odrabianiu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domowych.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2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Pamiętam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przynoszeniu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przyborów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materiałów.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3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Systematycznie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2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Pracuję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samodzielnie.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2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Uważnie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wykonuję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zadania,</a:t>
            </a:r>
            <a:r>
              <a:rPr dirty="0" sz="1200" spc="-5">
                <a:latin typeface="Times New Roman"/>
                <a:cs typeface="Times New Roman"/>
              </a:rPr>
              <a:t> staram się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doprowadzić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końca.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3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Zwracam </a:t>
            </a:r>
            <a:r>
              <a:rPr dirty="0" sz="1200">
                <a:latin typeface="Times New Roman"/>
                <a:cs typeface="Times New Roman"/>
              </a:rPr>
              <a:t>uwagę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staranność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2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uczestniczę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grupy.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3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Chętnie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podejmuję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dodatkowe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2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Staram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brać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udział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międzyszkolnych.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3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Wykonuję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polecenia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nauczyciela.</a:t>
            </a:r>
            <a:endParaRPr sz="1200">
              <a:latin typeface="Times New Roman"/>
              <a:cs typeface="Times New Roman"/>
            </a:endParaRPr>
          </a:p>
          <a:p>
            <a:pPr lvl="2" marL="715010" indent="-183515">
              <a:lnSpc>
                <a:spcPct val="100000"/>
              </a:lnSpc>
              <a:spcBef>
                <a:spcPts val="625"/>
              </a:spcBef>
              <a:buClr>
                <a:srgbClr val="202020"/>
              </a:buClr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podręczniki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pomoce szkolne.</a:t>
            </a:r>
            <a:endParaRPr sz="1200">
              <a:latin typeface="Times New Roman"/>
              <a:cs typeface="Times New Roman"/>
            </a:endParaRPr>
          </a:p>
          <a:p>
            <a:pPr lvl="1" marL="354330" marR="3538854" indent="-229235">
              <a:lnSpc>
                <a:spcPct val="143300"/>
              </a:lnSpc>
              <a:spcBef>
                <a:spcPts val="650"/>
              </a:spcBef>
              <a:buAutoNum type="arabicParenR"/>
              <a:tabLst>
                <a:tab pos="354965" algn="l"/>
                <a:tab pos="1307465" algn="l"/>
                <a:tab pos="1602105" algn="l"/>
                <a:tab pos="226314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</a:t>
            </a:r>
            <a:r>
              <a:rPr dirty="0" sz="1200">
                <a:latin typeface="Times New Roman"/>
                <a:cs typeface="Times New Roman"/>
              </a:rPr>
              <a:t>łpr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a	z	inn</a:t>
            </a:r>
            <a:r>
              <a:rPr dirty="0" sz="1200" spc="10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mi	or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z  </a:t>
            </a:r>
            <a:r>
              <a:rPr dirty="0" sz="1200" spc="-5">
                <a:latin typeface="Times New Roman"/>
                <a:cs typeface="Times New Roman"/>
              </a:rPr>
              <a:t>działania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rzecz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innych: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Times New Roman"/>
              <a:buAutoNum type="arabicParenR"/>
            </a:pPr>
            <a:endParaRPr sz="1300">
              <a:latin typeface="Times New Roman"/>
              <a:cs typeface="Times New Roman"/>
            </a:endParaRPr>
          </a:p>
          <a:p>
            <a:pPr lvl="2" marL="805180" indent="-273685">
              <a:lnSpc>
                <a:spcPct val="100000"/>
              </a:lnSpc>
              <a:buClr>
                <a:srgbClr val="202020"/>
              </a:buClr>
              <a:buAutoNum type="alphaLcParenR"/>
              <a:tabLst>
                <a:tab pos="805180" algn="l"/>
                <a:tab pos="80581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Staram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zgodnie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współpracować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innymi.</a:t>
            </a:r>
            <a:endParaRPr sz="1200">
              <a:latin typeface="Times New Roman"/>
              <a:cs typeface="Times New Roman"/>
            </a:endParaRPr>
          </a:p>
          <a:p>
            <a:pPr lvl="2" marL="805180" indent="-273685">
              <a:lnSpc>
                <a:spcPct val="100000"/>
              </a:lnSpc>
              <a:spcBef>
                <a:spcPts val="635"/>
              </a:spcBef>
              <a:buClr>
                <a:srgbClr val="202020"/>
              </a:buClr>
              <a:buAutoNum type="alphaLcParenR"/>
              <a:tabLst>
                <a:tab pos="805180" algn="l"/>
                <a:tab pos="805815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Rozwiązuję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konflikty</a:t>
            </a:r>
            <a:r>
              <a:rPr dirty="0" sz="1200">
                <a:latin typeface="Times New Roman"/>
                <a:cs typeface="Times New Roman"/>
              </a:rPr>
              <a:t> bez</a:t>
            </a:r>
            <a:r>
              <a:rPr dirty="0" sz="1200" spc="-5">
                <a:latin typeface="Times New Roman"/>
                <a:cs typeface="Times New Roman"/>
              </a:rPr>
              <a:t> przemocy.</a:t>
            </a:r>
            <a:endParaRPr sz="1200">
              <a:latin typeface="Times New Roman"/>
              <a:cs typeface="Times New Roman"/>
            </a:endParaRPr>
          </a:p>
          <a:p>
            <a:pPr lvl="2" marL="805180" indent="-273685">
              <a:lnSpc>
                <a:spcPct val="100000"/>
              </a:lnSpc>
              <a:spcBef>
                <a:spcPts val="625"/>
              </a:spcBef>
              <a:buClr>
                <a:srgbClr val="202020"/>
              </a:buClr>
              <a:buAutoNum type="alphaLcParenR"/>
              <a:tabLst>
                <a:tab pos="805180" algn="l"/>
                <a:tab pos="805815" algn="l"/>
              </a:tabLst>
            </a:pPr>
            <a:r>
              <a:rPr dirty="0" sz="1200">
                <a:latin typeface="Times New Roman"/>
                <a:cs typeface="Times New Roman"/>
              </a:rPr>
              <a:t>Biorę</a:t>
            </a:r>
            <a:r>
              <a:rPr dirty="0" sz="1200" spc="-5">
                <a:latin typeface="Times New Roman"/>
                <a:cs typeface="Times New Roman"/>
              </a:rPr>
              <a:t> udział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akcjach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charytatywnych</a:t>
            </a:r>
            <a:r>
              <a:rPr dirty="0" sz="1200" spc="5">
                <a:latin typeface="Times New Roman"/>
                <a:cs typeface="Times New Roman"/>
              </a:rPr>
              <a:t> na</a:t>
            </a:r>
            <a:r>
              <a:rPr dirty="0" sz="1200">
                <a:latin typeface="Times New Roman"/>
                <a:cs typeface="Times New Roman"/>
              </a:rPr>
              <a:t> rzecz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potrzebujących.</a:t>
            </a:r>
            <a:endParaRPr sz="1200">
              <a:latin typeface="Times New Roman"/>
              <a:cs typeface="Times New Roman"/>
            </a:endParaRPr>
          </a:p>
          <a:p>
            <a:pPr lvl="2" marL="805180" indent="-273685">
              <a:lnSpc>
                <a:spcPct val="100000"/>
              </a:lnSpc>
              <a:spcBef>
                <a:spcPts val="635"/>
              </a:spcBef>
              <a:buClr>
                <a:srgbClr val="202020"/>
              </a:buClr>
              <a:buAutoNum type="alphaLcParenR"/>
              <a:tabLst>
                <a:tab pos="805180" algn="l"/>
                <a:tab pos="805815" algn="l"/>
              </a:tabLst>
            </a:pPr>
            <a:r>
              <a:rPr dirty="0" sz="1200" spc="-5">
                <a:latin typeface="Times New Roman"/>
                <a:cs typeface="Times New Roman"/>
              </a:rPr>
              <a:t>Pomagam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kolegom</a:t>
            </a:r>
            <a:r>
              <a:rPr dirty="0" sz="1200">
                <a:latin typeface="Times New Roman"/>
                <a:cs typeface="Times New Roman"/>
              </a:rPr>
              <a:t> w klasie</a:t>
            </a:r>
            <a:r>
              <a:rPr dirty="0" sz="1200" spc="-5">
                <a:latin typeface="Times New Roman"/>
                <a:cs typeface="Times New Roman"/>
              </a:rPr>
              <a:t> radzić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sobie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trudnych dla </a:t>
            </a:r>
            <a:r>
              <a:rPr dirty="0" sz="1200" spc="-5">
                <a:latin typeface="Times New Roman"/>
                <a:cs typeface="Times New Roman"/>
              </a:rPr>
              <a:t>nich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sytuacjach.</a:t>
            </a: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50"/>
              </a:spcBef>
              <a:buClr>
                <a:srgbClr val="202020"/>
              </a:buClr>
              <a:buFont typeface="Times New Roman"/>
              <a:buAutoNum type="alphaLcParenR"/>
            </a:pPr>
            <a:endParaRPr sz="1050">
              <a:latin typeface="Times New Roman"/>
              <a:cs typeface="Times New Roman"/>
            </a:endParaRPr>
          </a:p>
          <a:p>
            <a:pPr lvl="1" marL="354330" indent="-229870">
              <a:lnSpc>
                <a:spcPct val="100000"/>
              </a:lnSpc>
              <a:buAutoNum type="arabicParenR"/>
              <a:tabLst>
                <a:tab pos="354965" algn="l"/>
              </a:tabLst>
            </a:pP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dotyczące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norm</a:t>
            </a:r>
            <a:r>
              <a:rPr dirty="0" sz="1200" spc="-5">
                <a:latin typeface="Times New Roman"/>
                <a:cs typeface="Times New Roman"/>
              </a:rPr>
              <a:t> współżycia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klasie: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55168" y="438404"/>
            <a:ext cx="6306185" cy="9041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95350" marR="1870075" indent="-228600">
              <a:lnSpc>
                <a:spcPct val="143300"/>
              </a:lnSpc>
              <a:spcBef>
                <a:spcPts val="100"/>
              </a:spcBef>
              <a:buFont typeface="Times New Roman"/>
              <a:buAutoNum type="alphaLcParenR"/>
              <a:tabLst>
                <a:tab pos="1016635" algn="l"/>
                <a:tab pos="1017269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Przestrzegam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obowiązujących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klasie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(kontrakt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klasowy).</a:t>
            </a:r>
            <a:endParaRPr sz="1200">
              <a:latin typeface="Times New Roman"/>
              <a:cs typeface="Times New Roman"/>
            </a:endParaRPr>
          </a:p>
          <a:p>
            <a:pPr marL="1015365" indent="-34925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Dbam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porządek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ławce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czystość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sali.</a:t>
            </a:r>
            <a:endParaRPr sz="1200">
              <a:latin typeface="Times New Roman"/>
              <a:cs typeface="Times New Roman"/>
            </a:endParaRPr>
          </a:p>
          <a:p>
            <a:pPr marL="1015365" indent="-34925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Przestrzegam zasad</a:t>
            </a:r>
            <a:r>
              <a:rPr dirty="0" sz="1200">
                <a:latin typeface="Times New Roman"/>
                <a:cs typeface="Times New Roman"/>
              </a:rPr>
              <a:t> bezpieczeństwa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czasie </a:t>
            </a:r>
            <a:r>
              <a:rPr dirty="0" sz="1200">
                <a:latin typeface="Times New Roman"/>
                <a:cs typeface="Times New Roman"/>
              </a:rPr>
              <a:t>wyjść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wycieczek.</a:t>
            </a:r>
            <a:endParaRPr sz="1200">
              <a:latin typeface="Times New Roman"/>
              <a:cs typeface="Times New Roman"/>
            </a:endParaRPr>
          </a:p>
          <a:p>
            <a:pPr marL="1017269" indent="-35052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1016635" algn="l"/>
                <a:tab pos="1017269" algn="l"/>
              </a:tabLst>
            </a:pPr>
            <a:r>
              <a:rPr dirty="0" sz="1200" spc="-5">
                <a:latin typeface="Times New Roman"/>
                <a:cs typeface="Times New Roman"/>
              </a:rPr>
              <a:t>Potrafię właściwie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zachowywać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miejscach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publicznych.</a:t>
            </a:r>
            <a:endParaRPr sz="1200">
              <a:latin typeface="Times New Roman"/>
              <a:cs typeface="Times New Roman"/>
            </a:endParaRPr>
          </a:p>
          <a:p>
            <a:pPr marL="1015365" indent="-34925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przynoszę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niebezpiecznych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przedmiotów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substancji.</a:t>
            </a:r>
            <a:endParaRPr sz="1200">
              <a:latin typeface="Times New Roman"/>
              <a:cs typeface="Times New Roman"/>
            </a:endParaRPr>
          </a:p>
          <a:p>
            <a:pPr marL="1015365" indent="-34925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opuszczam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bez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nauczyciela.</a:t>
            </a:r>
            <a:endParaRPr sz="1200">
              <a:latin typeface="Times New Roman"/>
              <a:cs typeface="Times New Roman"/>
            </a:endParaRPr>
          </a:p>
          <a:p>
            <a:pPr marL="1015365" indent="-34925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wyśmiewam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złych</a:t>
            </a:r>
            <a:r>
              <a:rPr dirty="0" sz="1200">
                <a:latin typeface="Times New Roman"/>
                <a:cs typeface="Times New Roman"/>
              </a:rPr>
              <a:t> odpowiedzi, </a:t>
            </a:r>
            <a:r>
              <a:rPr dirty="0" sz="1200" spc="-5">
                <a:latin typeface="Times New Roman"/>
                <a:cs typeface="Times New Roman"/>
              </a:rPr>
              <a:t>przegranych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porażek</a:t>
            </a:r>
            <a:r>
              <a:rPr dirty="0" sz="1200">
                <a:latin typeface="Times New Roman"/>
                <a:cs typeface="Times New Roman"/>
              </a:rPr>
              <a:t> innych.</a:t>
            </a:r>
            <a:endParaRPr sz="1200">
              <a:latin typeface="Times New Roman"/>
              <a:cs typeface="Times New Roman"/>
            </a:endParaRPr>
          </a:p>
          <a:p>
            <a:pPr marL="1015365" indent="-34925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1015365" algn="l"/>
                <a:tab pos="101600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466725" indent="-203835">
              <a:lnSpc>
                <a:spcPct val="100000"/>
              </a:lnSpc>
              <a:buAutoNum type="arabicParenR" startAt="5"/>
              <a:tabLst>
                <a:tab pos="467359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5">
                <a:latin typeface="Times New Roman"/>
                <a:cs typeface="Times New Roman"/>
              </a:rPr>
              <a:t>oceniane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 </a:t>
            </a:r>
            <a:r>
              <a:rPr dirty="0" sz="1200">
                <a:latin typeface="Times New Roman"/>
                <a:cs typeface="Times New Roman"/>
              </a:rPr>
              <a:t>pomocą: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arenR" startAt="5"/>
            </a:pPr>
            <a:endParaRPr sz="1050">
              <a:latin typeface="Times New Roman"/>
              <a:cs typeface="Times New Roman"/>
            </a:endParaRPr>
          </a:p>
          <a:p>
            <a:pPr lvl="1" marL="648335" indent="-156210">
              <a:lnSpc>
                <a:spcPct val="100000"/>
              </a:lnSpc>
              <a:buAutoNum type="alphaLcParenR"/>
              <a:tabLst>
                <a:tab pos="648970" algn="l"/>
              </a:tabLst>
            </a:pPr>
            <a:r>
              <a:rPr dirty="0" sz="1200" spc="-5">
                <a:latin typeface="Times New Roman"/>
                <a:cs typeface="Times New Roman"/>
              </a:rPr>
              <a:t>sygnalizator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świetlny:</a:t>
            </a:r>
            <a:endParaRPr sz="1200">
              <a:latin typeface="Times New Roman"/>
              <a:cs typeface="Times New Roman"/>
            </a:endParaRPr>
          </a:p>
          <a:p>
            <a:pPr marL="721360" indent="-229235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721360" algn="l"/>
                <a:tab pos="721995" algn="l"/>
              </a:tabLst>
            </a:pPr>
            <a:r>
              <a:rPr dirty="0" sz="1200" spc="-5">
                <a:latin typeface="Times New Roman"/>
                <a:cs typeface="Times New Roman"/>
              </a:rPr>
              <a:t>(zielony)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Zachowuję</a:t>
            </a:r>
            <a:r>
              <a:rPr dirty="0" sz="1200" spc="-5">
                <a:latin typeface="Times New Roman"/>
                <a:cs typeface="Times New Roman"/>
              </a:rPr>
              <a:t> się zgodnie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5">
                <a:latin typeface="Times New Roman"/>
                <a:cs typeface="Times New Roman"/>
              </a:rPr>
              <a:t>zasadami!</a:t>
            </a:r>
            <a:endParaRPr sz="1200">
              <a:latin typeface="Times New Roman"/>
              <a:cs typeface="Times New Roman"/>
            </a:endParaRPr>
          </a:p>
          <a:p>
            <a:pPr marL="721360" indent="-229235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721360" algn="l"/>
                <a:tab pos="721995" algn="l"/>
              </a:tabLst>
            </a:pPr>
            <a:r>
              <a:rPr dirty="0" sz="1200" spc="-5">
                <a:latin typeface="Times New Roman"/>
                <a:cs typeface="Times New Roman"/>
              </a:rPr>
              <a:t>(żółty)</a:t>
            </a:r>
            <a:r>
              <a:rPr dirty="0" sz="1200">
                <a:latin typeface="Times New Roman"/>
                <a:cs typeface="Times New Roman"/>
              </a:rPr>
              <a:t> - </a:t>
            </a:r>
            <a:r>
              <a:rPr dirty="0" sz="1200" spc="-5">
                <a:latin typeface="Times New Roman"/>
                <a:cs typeface="Times New Roman"/>
              </a:rPr>
              <a:t>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zawsze</a:t>
            </a:r>
            <a:r>
              <a:rPr dirty="0" sz="1200">
                <a:latin typeface="Times New Roman"/>
                <a:cs typeface="Times New Roman"/>
              </a:rPr>
              <a:t> zachowuję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obowiązującymi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zasadami.</a:t>
            </a:r>
            <a:endParaRPr sz="1200">
              <a:latin typeface="Times New Roman"/>
              <a:cs typeface="Times New Roman"/>
            </a:endParaRPr>
          </a:p>
          <a:p>
            <a:pPr marL="492759" marR="2446655">
              <a:lnSpc>
                <a:spcPct val="150800"/>
              </a:lnSpc>
              <a:spcBef>
                <a:spcPts val="110"/>
              </a:spcBef>
              <a:buFont typeface="Symbol"/>
              <a:buChar char=""/>
              <a:tabLst>
                <a:tab pos="721360" algn="l"/>
                <a:tab pos="721995" algn="l"/>
              </a:tabLst>
            </a:pPr>
            <a:r>
              <a:rPr dirty="0" sz="1200" spc="-5">
                <a:latin typeface="Times New Roman"/>
                <a:cs typeface="Times New Roman"/>
              </a:rPr>
              <a:t>(czerwony)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Łamię</a:t>
            </a:r>
            <a:r>
              <a:rPr dirty="0" sz="1200">
                <a:latin typeface="Times New Roman"/>
                <a:cs typeface="Times New Roman"/>
              </a:rPr>
              <a:t> zasady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obowiązujące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klasie!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b)inne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formy</a:t>
            </a:r>
            <a:r>
              <a:rPr dirty="0" sz="1200">
                <a:latin typeface="Times New Roman"/>
                <a:cs typeface="Times New Roman"/>
              </a:rPr>
              <a:t> oceniania:</a:t>
            </a:r>
            <a:endParaRPr sz="1200">
              <a:latin typeface="Times New Roman"/>
              <a:cs typeface="Times New Roman"/>
            </a:endParaRPr>
          </a:p>
          <a:p>
            <a:pPr marL="721360" indent="-229235">
              <a:lnSpc>
                <a:spcPct val="100000"/>
              </a:lnSpc>
              <a:spcBef>
                <a:spcPts val="840"/>
              </a:spcBef>
              <a:buFont typeface="Symbol"/>
              <a:buChar char=""/>
              <a:tabLst>
                <a:tab pos="721360" algn="l"/>
                <a:tab pos="721995" algn="l"/>
              </a:tabLst>
            </a:pPr>
            <a:r>
              <a:rPr dirty="0" sz="1200">
                <a:latin typeface="Times New Roman"/>
                <a:cs typeface="Times New Roman"/>
              </a:rPr>
              <a:t>Słowna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(upomnienia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pochwały).</a:t>
            </a:r>
            <a:endParaRPr sz="1200">
              <a:latin typeface="Times New Roman"/>
              <a:cs typeface="Times New Roman"/>
            </a:endParaRPr>
          </a:p>
          <a:p>
            <a:pPr marL="721360" indent="-229235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721360" algn="l"/>
                <a:tab pos="721995" algn="l"/>
              </a:tabLst>
            </a:pPr>
            <a:r>
              <a:rPr dirty="0" sz="1200" spc="-5">
                <a:latin typeface="Times New Roman"/>
                <a:cs typeface="Times New Roman"/>
              </a:rPr>
              <a:t>Obrazkowa.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354330" indent="-252729">
              <a:lnSpc>
                <a:spcPct val="100000"/>
              </a:lnSpc>
              <a:buAutoNum type="arabicPeriod" startAt="15"/>
              <a:tabLst>
                <a:tab pos="35496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I-III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promocję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wyższej.</a:t>
            </a:r>
            <a:endParaRPr sz="1200">
              <a:latin typeface="Times New Roman"/>
              <a:cs typeface="Times New Roman"/>
            </a:endParaRPr>
          </a:p>
          <a:p>
            <a:pPr algn="just" marL="263525" marR="5080" indent="-251460">
              <a:lnSpc>
                <a:spcPct val="143700"/>
              </a:lnSpc>
              <a:spcBef>
                <a:spcPts val="5"/>
              </a:spcBef>
              <a:buAutoNum type="arabicPeriod" startAt="15"/>
              <a:tabLst>
                <a:tab pos="264160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wyjątkowych przypadkach </a:t>
            </a:r>
            <a:r>
              <a:rPr dirty="0" sz="1200">
                <a:latin typeface="Times New Roman"/>
                <a:cs typeface="Times New Roman"/>
              </a:rPr>
              <a:t>rada pedagogiczna może </a:t>
            </a:r>
            <a:r>
              <a:rPr dirty="0" sz="1200" spc="-5">
                <a:latin typeface="Times New Roman"/>
                <a:cs typeface="Times New Roman"/>
              </a:rPr>
              <a:t>postanowić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powtarzaniu </a:t>
            </a:r>
            <a:r>
              <a:rPr dirty="0" sz="1200">
                <a:latin typeface="Times New Roman"/>
                <a:cs typeface="Times New Roman"/>
              </a:rPr>
              <a:t>klasy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 </a:t>
            </a:r>
            <a:r>
              <a:rPr dirty="0" sz="1200">
                <a:latin typeface="Times New Roman"/>
                <a:cs typeface="Times New Roman"/>
              </a:rPr>
              <a:t>klasy I- </a:t>
            </a:r>
            <a:r>
              <a:rPr dirty="0" sz="1200" spc="-5">
                <a:latin typeface="Times New Roman"/>
                <a:cs typeface="Times New Roman"/>
              </a:rPr>
              <a:t>III </a:t>
            </a:r>
            <a:r>
              <a:rPr dirty="0" sz="1200">
                <a:latin typeface="Times New Roman"/>
                <a:cs typeface="Times New Roman"/>
              </a:rPr>
              <a:t>szkoły </a:t>
            </a:r>
            <a:r>
              <a:rPr dirty="0" sz="1200" spc="-5">
                <a:latin typeface="Times New Roman"/>
                <a:cs typeface="Times New Roman"/>
              </a:rPr>
              <a:t>podstawowej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wniosek rodziców </a:t>
            </a:r>
            <a:r>
              <a:rPr dirty="0" sz="1200">
                <a:latin typeface="Times New Roman"/>
                <a:cs typeface="Times New Roman"/>
              </a:rPr>
              <a:t>(opiekunów </a:t>
            </a:r>
            <a:r>
              <a:rPr dirty="0" sz="1200" spc="-5">
                <a:latin typeface="Times New Roman"/>
                <a:cs typeface="Times New Roman"/>
              </a:rPr>
              <a:t>prawnych) </a:t>
            </a:r>
            <a:r>
              <a:rPr dirty="0" sz="1200">
                <a:latin typeface="Times New Roman"/>
                <a:cs typeface="Times New Roman"/>
              </a:rPr>
              <a:t>ucznia lub na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zasięgnięciu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poradni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psychologiczno-pedagogicznej.</a:t>
            </a:r>
            <a:endParaRPr sz="1200">
              <a:latin typeface="Times New Roman"/>
              <a:cs typeface="Times New Roman"/>
            </a:endParaRPr>
          </a:p>
          <a:p>
            <a:pPr algn="just" marL="263525" indent="-251460">
              <a:lnSpc>
                <a:spcPct val="100000"/>
              </a:lnSpc>
              <a:spcBef>
                <a:spcPts val="625"/>
              </a:spcBef>
              <a:buAutoNum type="arabicPeriod" startAt="15"/>
              <a:tabLst>
                <a:tab pos="264160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(prawnych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opiekunów)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po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uzyskaniu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zgody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endParaRPr sz="1200">
              <a:latin typeface="Times New Roman"/>
              <a:cs typeface="Times New Roman"/>
            </a:endParaRPr>
          </a:p>
          <a:p>
            <a:pPr algn="just" marL="263525" marR="508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>
                <a:latin typeface="Times New Roman"/>
                <a:cs typeface="Times New Roman"/>
              </a:rPr>
              <a:t> klasy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(prawnych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opiekunów)</a:t>
            </a:r>
            <a:r>
              <a:rPr dirty="0" sz="1200">
                <a:latin typeface="Times New Roman"/>
                <a:cs typeface="Times New Roman"/>
              </a:rPr>
              <a:t> rada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pedagogiczna </a:t>
            </a:r>
            <a:r>
              <a:rPr dirty="0" sz="1200">
                <a:latin typeface="Times New Roman"/>
                <a:cs typeface="Times New Roman"/>
              </a:rPr>
              <a:t>może postanowić o </a:t>
            </a:r>
            <a:r>
              <a:rPr dirty="0" sz="1200" spc="-5">
                <a:latin typeface="Times New Roman"/>
                <a:cs typeface="Times New Roman"/>
              </a:rPr>
              <a:t>promowaniu </a:t>
            </a:r>
            <a:r>
              <a:rPr dirty="0" sz="1200">
                <a:latin typeface="Times New Roman"/>
                <a:cs typeface="Times New Roman"/>
              </a:rPr>
              <a:t>ucznia klasy I i II </a:t>
            </a:r>
            <a:r>
              <a:rPr dirty="0" sz="1200" spc="-5">
                <a:latin typeface="Times New Roman"/>
                <a:cs typeface="Times New Roman"/>
              </a:rPr>
              <a:t>szkoły podstawowej </a:t>
            </a:r>
            <a:r>
              <a:rPr dirty="0" sz="1200">
                <a:latin typeface="Times New Roman"/>
                <a:cs typeface="Times New Roman"/>
              </a:rPr>
              <a:t>do klasy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również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ciągu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szkolnego.</a:t>
            </a:r>
            <a:endParaRPr sz="1200">
              <a:latin typeface="Times New Roman"/>
              <a:cs typeface="Times New Roman"/>
            </a:endParaRPr>
          </a:p>
          <a:p>
            <a:pPr marL="3307715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§30</a:t>
            </a:r>
            <a:endParaRPr sz="1200">
              <a:latin typeface="Times New Roman"/>
              <a:cs typeface="Times New Roman"/>
            </a:endParaRPr>
          </a:p>
          <a:p>
            <a:pPr lvl="1" marL="492759" indent="-36830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92759" algn="l"/>
                <a:tab pos="493395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klasach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IV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VIII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skalę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30670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1)   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 bieżące: </a:t>
            </a:r>
            <a:r>
              <a:rPr dirty="0" sz="1200">
                <a:latin typeface="Times New Roman"/>
                <a:cs typeface="Times New Roman"/>
              </a:rPr>
              <a:t>6,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535305" marR="6985" indent="-229235">
              <a:lnSpc>
                <a:spcPts val="2080"/>
              </a:lnSpc>
              <a:spcBef>
                <a:spcPts val="80"/>
              </a:spcBef>
              <a:tabLst>
                <a:tab pos="645160" algn="l"/>
              </a:tabLst>
            </a:pPr>
            <a:r>
              <a:rPr dirty="0" sz="1200">
                <a:latin typeface="Times New Roman"/>
                <a:cs typeface="Times New Roman"/>
              </a:rPr>
              <a:t>2)		</a:t>
            </a:r>
            <a:r>
              <a:rPr dirty="0" sz="1200" spc="-5">
                <a:latin typeface="Times New Roman"/>
                <a:cs typeface="Times New Roman"/>
              </a:rPr>
              <a:t>Roczne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śródroczne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stopniach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według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następującej skali: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36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20444" y="541019"/>
          <a:ext cx="3571875" cy="215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6535"/>
                <a:gridCol w="1028700"/>
                <a:gridCol w="1047114"/>
              </a:tblGrid>
              <a:tr h="531876"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Stopień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Oznaczenie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cyfrowe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Skrót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literowy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477"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celujący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254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bardzo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dobry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bdb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dobry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dostateczny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dopuszczający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niedostateczny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ndst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67944" y="2852673"/>
            <a:ext cx="6195695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1300" marR="5080" indent="-229235">
              <a:lnSpc>
                <a:spcPct val="1439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Ustalanie </a:t>
            </a:r>
            <a:r>
              <a:rPr dirty="0" sz="1200">
                <a:latin typeface="Times New Roman"/>
                <a:cs typeface="Times New Roman"/>
              </a:rPr>
              <a:t>stopnia z takich prac </a:t>
            </a:r>
            <a:r>
              <a:rPr dirty="0" sz="1200" spc="-5">
                <a:latin typeface="Times New Roman"/>
                <a:cs typeface="Times New Roman"/>
              </a:rPr>
              <a:t>pisemnych </a:t>
            </a:r>
            <a:r>
              <a:rPr dirty="0" sz="1200">
                <a:latin typeface="Times New Roman"/>
                <a:cs typeface="Times New Roman"/>
              </a:rPr>
              <a:t>ucznia jak: pisemna </a:t>
            </a:r>
            <a:r>
              <a:rPr dirty="0" sz="1200" spc="-5">
                <a:latin typeface="Times New Roman"/>
                <a:cs typeface="Times New Roman"/>
              </a:rPr>
              <a:t>praca klasowa, </a:t>
            </a:r>
            <a:r>
              <a:rPr dirty="0" sz="1200">
                <a:latin typeface="Times New Roman"/>
                <a:cs typeface="Times New Roman"/>
              </a:rPr>
              <a:t>sprawdzian,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powiązaniu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procentowym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oszacowaniem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poziomu</a:t>
            </a:r>
            <a:r>
              <a:rPr dirty="0" sz="1200">
                <a:latin typeface="Times New Roman"/>
                <a:cs typeface="Times New Roman"/>
              </a:rPr>
              <a:t> wiadomości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przedstawionej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poniższej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tabelce.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05204" y="4272406"/>
          <a:ext cx="5572760" cy="2160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8435"/>
                <a:gridCol w="800100"/>
                <a:gridCol w="1222375"/>
                <a:gridCol w="2092960"/>
              </a:tblGrid>
              <a:tr h="268224">
                <a:tc rowSpan="2">
                  <a:txBody>
                    <a:bodyPr/>
                    <a:lstStyle/>
                    <a:p>
                      <a:pPr marL="425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Stopień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Oznaczenie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cyfrowe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Skrót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literowy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Skala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procentowa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Wszystkie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przedmioty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celujący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100%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warunek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nauczyciela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bardzo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dobry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bdb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90%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100%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dobry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75%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89%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dostateczny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50%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74%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478"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dopuszczający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30%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49%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niedostateczny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ndst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Poniżej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30%`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57859" y="6809613"/>
            <a:ext cx="6104890" cy="2990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7620" indent="-229235">
              <a:lnSpc>
                <a:spcPct val="144200"/>
              </a:lnSpc>
              <a:spcBef>
                <a:spcPts val="100"/>
              </a:spcBef>
              <a:buFont typeface="Times New Roman"/>
              <a:buAutoNum type="arabicPeriod" startAt="3"/>
              <a:tabLst>
                <a:tab pos="290195" algn="l"/>
                <a:tab pos="290830" algn="l"/>
                <a:tab pos="1169035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Nauczyciele	w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klasach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IV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–VIII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stosują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elementy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oceniania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kształtującego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ocenianie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sumujące.</a:t>
            </a:r>
            <a:endParaRPr sz="1200">
              <a:latin typeface="Times New Roman"/>
              <a:cs typeface="Times New Roman"/>
            </a:endParaRPr>
          </a:p>
          <a:p>
            <a:pPr marL="328295" indent="-316230">
              <a:lnSpc>
                <a:spcPct val="100000"/>
              </a:lnSpc>
              <a:spcBef>
                <a:spcPts val="620"/>
              </a:spcBef>
              <a:buAutoNum type="arabicPeriod" startAt="3"/>
              <a:tabLst>
                <a:tab pos="328295" algn="l"/>
                <a:tab pos="328930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Ocenianie </a:t>
            </a:r>
            <a:r>
              <a:rPr dirty="0" sz="1200">
                <a:latin typeface="Times New Roman"/>
                <a:cs typeface="Times New Roman"/>
              </a:rPr>
              <a:t>śródroczne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roczne</a:t>
            </a:r>
            <a:r>
              <a:rPr dirty="0" sz="1200">
                <a:latin typeface="Times New Roman"/>
                <a:cs typeface="Times New Roman"/>
              </a:rPr>
              <a:t> pozostają</a:t>
            </a:r>
            <a:r>
              <a:rPr dirty="0" sz="1200" spc="-5">
                <a:latin typeface="Times New Roman"/>
                <a:cs typeface="Times New Roman"/>
              </a:rPr>
              <a:t> wyrażone stopniem.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43300"/>
              </a:lnSpc>
              <a:spcBef>
                <a:spcPts val="15"/>
              </a:spcBef>
              <a:buFont typeface="Times New Roman"/>
              <a:buAutoNum type="arabicPeriod" startAt="3"/>
              <a:tabLst>
                <a:tab pos="290195" algn="l"/>
                <a:tab pos="290830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Przedmiotowe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Oceniania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zamieszczone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są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stronie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internetowej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Dostępne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również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wglądu</a:t>
            </a:r>
            <a:r>
              <a:rPr dirty="0" sz="1200">
                <a:latin typeface="Times New Roman"/>
                <a:cs typeface="Times New Roman"/>
              </a:rPr>
              <a:t> u </a:t>
            </a:r>
            <a:r>
              <a:rPr dirty="0" sz="1200" spc="-5">
                <a:latin typeface="Times New Roman"/>
                <a:cs typeface="Times New Roman"/>
              </a:rPr>
              <a:t>nauczycieli.</a:t>
            </a:r>
            <a:endParaRPr sz="120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635"/>
              </a:spcBef>
              <a:buAutoNum type="arabicPeriod" startAt="3"/>
              <a:tabLst>
                <a:tab pos="290195" algn="l"/>
                <a:tab pos="29083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Przedmiotowe Zasady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Oceniania </a:t>
            </a:r>
            <a:r>
              <a:rPr dirty="0" sz="1200">
                <a:latin typeface="Times New Roman"/>
                <a:cs typeface="Times New Roman"/>
              </a:rPr>
              <a:t>obejmują:</a:t>
            </a:r>
            <a:endParaRPr sz="1200">
              <a:latin typeface="Times New Roman"/>
              <a:cs typeface="Times New Roman"/>
            </a:endParaRPr>
          </a:p>
          <a:p>
            <a:pPr lvl="1" marL="386080" indent="-180340">
              <a:lnSpc>
                <a:spcPct val="100000"/>
              </a:lnSpc>
              <a:spcBef>
                <a:spcPts val="620"/>
              </a:spcBef>
              <a:buSzPct val="116666"/>
              <a:buAutoNum type="arabicParenR"/>
              <a:tabLst>
                <a:tab pos="386715" algn="l"/>
              </a:tabLst>
            </a:pPr>
            <a:r>
              <a:rPr dirty="0" sz="1200" spc="-5">
                <a:latin typeface="Times New Roman"/>
                <a:cs typeface="Times New Roman"/>
              </a:rPr>
              <a:t>Wymagania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oceny.</a:t>
            </a:r>
            <a:endParaRPr sz="1200">
              <a:latin typeface="Times New Roman"/>
              <a:cs typeface="Times New Roman"/>
            </a:endParaRPr>
          </a:p>
          <a:p>
            <a:pPr lvl="1" marL="386080" marR="6985" indent="-180340">
              <a:lnSpc>
                <a:spcPts val="2060"/>
              </a:lnSpc>
              <a:spcBef>
                <a:spcPts val="325"/>
              </a:spcBef>
              <a:buSzPct val="116666"/>
              <a:buAutoNum type="arabicParenR"/>
              <a:tabLst>
                <a:tab pos="386715" algn="l"/>
                <a:tab pos="1019810" algn="l"/>
                <a:tab pos="1731010" algn="l"/>
                <a:tab pos="2510790" algn="l"/>
                <a:tab pos="3205480" algn="l"/>
                <a:tab pos="3539490" algn="l"/>
                <a:tab pos="4386580" algn="l"/>
                <a:tab pos="4624070" algn="l"/>
                <a:tab pos="5505450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sta</a:t>
            </a:r>
            <a:r>
              <a:rPr dirty="0" sz="1200">
                <a:latin typeface="Times New Roman"/>
                <a:cs typeface="Times New Roman"/>
              </a:rPr>
              <a:t>w	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rz</a:t>
            </a:r>
            <a:r>
              <a:rPr dirty="0" sz="1200" spc="-5">
                <a:latin typeface="Times New Roman"/>
                <a:cs typeface="Times New Roman"/>
              </a:rPr>
              <a:t>ę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	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niania	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godny	</a:t>
            </a:r>
            <a:r>
              <a:rPr dirty="0" sz="1200" spc="2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e	sposobami	i	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unk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mi	o</a:t>
            </a:r>
            <a:r>
              <a:rPr dirty="0" sz="1200" spc="-5">
                <a:latin typeface="Times New Roman"/>
                <a:cs typeface="Times New Roman"/>
              </a:rPr>
              <a:t>ce</a:t>
            </a:r>
            <a:r>
              <a:rPr dirty="0" sz="1200">
                <a:latin typeface="Times New Roman"/>
                <a:cs typeface="Times New Roman"/>
              </a:rPr>
              <a:t>nian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wewnątrzszkolnego).</a:t>
            </a:r>
            <a:endParaRPr sz="1200">
              <a:latin typeface="Times New Roman"/>
              <a:cs typeface="Times New Roman"/>
            </a:endParaRPr>
          </a:p>
          <a:p>
            <a:pPr lvl="1" marL="386080" marR="427355" indent="-180340">
              <a:lnSpc>
                <a:spcPts val="2060"/>
              </a:lnSpc>
              <a:spcBef>
                <a:spcPts val="145"/>
              </a:spcBef>
              <a:buSzPct val="116666"/>
              <a:buAutoNum type="arabicParenR"/>
              <a:tabLst>
                <a:tab pos="386715" algn="l"/>
              </a:tabLst>
            </a:pPr>
            <a:r>
              <a:rPr dirty="0" sz="1200" spc="-5">
                <a:latin typeface="Times New Roman"/>
                <a:cs typeface="Times New Roman"/>
              </a:rPr>
              <a:t>Wymagania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przewidywana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obowiązkowych</a:t>
            </a:r>
            <a:r>
              <a:rPr dirty="0" sz="1200">
                <a:latin typeface="Times New Roman"/>
                <a:cs typeface="Times New Roman"/>
              </a:rPr>
              <a:t> zajęć </a:t>
            </a:r>
            <a:r>
              <a:rPr dirty="0" sz="1200" spc="-5">
                <a:latin typeface="Times New Roman"/>
                <a:cs typeface="Times New Roman"/>
              </a:rPr>
              <a:t>dydaktycznych.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64330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2808" y="718819"/>
            <a:ext cx="6139815" cy="8294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9235">
              <a:lnSpc>
                <a:spcPts val="1620"/>
              </a:lnSpc>
              <a:buSzPct val="133333"/>
              <a:buFont typeface="Times New Roman"/>
              <a:buAutoNum type="romanUcPeriod"/>
              <a:tabLst>
                <a:tab pos="2419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INFOR</a:t>
            </a:r>
            <a:r>
              <a:rPr dirty="0" sz="1200" spc="-5" b="1">
                <a:latin typeface="Times New Roman"/>
                <a:cs typeface="Times New Roman"/>
              </a:rPr>
              <a:t>MACJE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OGÓLNE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AutoNum type="romanUcPeriod"/>
            </a:pPr>
            <a:endParaRPr sz="1700">
              <a:latin typeface="Times New Roman"/>
              <a:cs typeface="Times New Roman"/>
            </a:endParaRPr>
          </a:p>
          <a:p>
            <a:pPr marL="2878455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lvl="1" marL="455930" indent="-343535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ks.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Jana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Twardowskiego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zwana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treści </a:t>
            </a:r>
            <a:r>
              <a:rPr dirty="0" sz="1200" spc="-5">
                <a:latin typeface="Times New Roman"/>
                <a:cs typeface="Times New Roman"/>
              </a:rPr>
              <a:t>Szkołą,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z:</a:t>
            </a:r>
            <a:endParaRPr sz="1200">
              <a:latin typeface="Times New Roman"/>
              <a:cs typeface="Times New Roman"/>
            </a:endParaRPr>
          </a:p>
          <a:p>
            <a:pPr lvl="2" marL="553720" indent="-31305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53720" algn="l"/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Podstawowej;</a:t>
            </a:r>
            <a:endParaRPr sz="1200">
              <a:latin typeface="Times New Roman"/>
              <a:cs typeface="Times New Roman"/>
            </a:endParaRPr>
          </a:p>
          <a:p>
            <a:pPr lvl="2" marL="553720" indent="-31305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53720" algn="l"/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Oddziałów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przedszkolnych.</a:t>
            </a:r>
            <a:endParaRPr sz="1200">
              <a:latin typeface="Times New Roman"/>
              <a:cs typeface="Times New Roman"/>
            </a:endParaRPr>
          </a:p>
          <a:p>
            <a:pPr lvl="1" marL="455930" indent="-3435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ks.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Jana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Twardowskiego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 szkołą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publiczną.</a:t>
            </a:r>
            <a:endParaRPr sz="1200">
              <a:latin typeface="Times New Roman"/>
              <a:cs typeface="Times New Roman"/>
            </a:endParaRPr>
          </a:p>
          <a:p>
            <a:pPr lvl="1" marL="455930" indent="-34353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ośmioklasową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szkołą</a:t>
            </a:r>
            <a:r>
              <a:rPr dirty="0" sz="1200" spc="-10">
                <a:latin typeface="Times New Roman"/>
                <a:cs typeface="Times New Roman"/>
              </a:rPr>
              <a:t> podstawową.</a:t>
            </a:r>
            <a:endParaRPr sz="1200">
              <a:latin typeface="Times New Roman"/>
              <a:cs typeface="Times New Roman"/>
            </a:endParaRPr>
          </a:p>
          <a:p>
            <a:pPr lvl="1" marL="455930" indent="-3435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Adres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szkoły: </a:t>
            </a:r>
            <a:r>
              <a:rPr dirty="0" sz="1200" spc="-5">
                <a:latin typeface="Times New Roman"/>
                <a:cs typeface="Times New Roman"/>
              </a:rPr>
              <a:t>Złota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86-302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Mokre.</a:t>
            </a:r>
            <a:endParaRPr sz="1200">
              <a:latin typeface="Times New Roman"/>
              <a:cs typeface="Times New Roman"/>
            </a:endParaRPr>
          </a:p>
          <a:p>
            <a:pPr lvl="1" marL="455930" indent="-34353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pieczęci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urzędowych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innymi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przepisami.</a:t>
            </a:r>
            <a:endParaRPr sz="1200">
              <a:latin typeface="Times New Roman"/>
              <a:cs typeface="Times New Roman"/>
            </a:endParaRPr>
          </a:p>
          <a:p>
            <a:pPr lvl="1" marL="455930" marR="5080" indent="-343535">
              <a:lnSpc>
                <a:spcPts val="2080"/>
              </a:lnSpc>
              <a:spcBef>
                <a:spcPts val="160"/>
              </a:spcBef>
              <a:buAutoNum type="arabicPeriod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prowadzącym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Podstawową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im.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ks.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Jana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Twardowskiego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Gmina Grudziądz.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Siedzibą </a:t>
            </a:r>
            <a:r>
              <a:rPr dirty="0" sz="1200" spc="-5">
                <a:latin typeface="Times New Roman"/>
                <a:cs typeface="Times New Roman"/>
              </a:rPr>
              <a:t>Gminy Grudziądz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ul.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Wybickiego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38, 86-300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Grudziądz.</a:t>
            </a:r>
            <a:endParaRPr sz="1200">
              <a:latin typeface="Times New Roman"/>
              <a:cs typeface="Times New Roman"/>
            </a:endParaRPr>
          </a:p>
          <a:p>
            <a:pPr lvl="1" marL="455930" indent="-343535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sprawującym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nadzór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Kujawsko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Pomorski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Kurator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Bydgoszczy.</a:t>
            </a:r>
            <a:endParaRPr sz="1200">
              <a:latin typeface="Times New Roman"/>
              <a:cs typeface="Times New Roman"/>
            </a:endParaRPr>
          </a:p>
          <a:p>
            <a:pPr lvl="1" marL="455930" marR="6350" indent="-343535">
              <a:lnSpc>
                <a:spcPts val="2080"/>
              </a:lnSpc>
              <a:spcBef>
                <a:spcPts val="160"/>
              </a:spcBef>
              <a:buAutoNum type="arabicPeriod" startAt="8"/>
              <a:tabLst>
                <a:tab pos="455930" algn="l"/>
                <a:tab pos="45656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pełni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funkcję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obwodowej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zamieszkałych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obwodzie,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granice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ustalone</a:t>
            </a:r>
            <a:r>
              <a:rPr dirty="0" sz="1200" spc="-5">
                <a:latin typeface="Times New Roman"/>
                <a:cs typeface="Times New Roman"/>
              </a:rPr>
              <a:t> są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uchwale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Gminy Grudziądz.</a:t>
            </a:r>
            <a:endParaRPr sz="1200">
              <a:latin typeface="Times New Roman"/>
              <a:cs typeface="Times New Roman"/>
            </a:endParaRPr>
          </a:p>
          <a:p>
            <a:pPr marL="2878455">
              <a:lnSpc>
                <a:spcPct val="100000"/>
              </a:lnSpc>
              <a:spcBef>
                <a:spcPts val="50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367665" indent="-271780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367665" algn="l"/>
                <a:tab pos="368300" algn="l"/>
              </a:tabLst>
            </a:pPr>
            <a:r>
              <a:rPr dirty="0" sz="1200" spc="-10">
                <a:latin typeface="Times New Roman"/>
                <a:cs typeface="Times New Roman"/>
              </a:rPr>
              <a:t>Działalność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statutowa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finansowana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0">
                <a:latin typeface="Times New Roman"/>
                <a:cs typeface="Times New Roman"/>
              </a:rPr>
              <a:t> budżetu</a:t>
            </a:r>
            <a:r>
              <a:rPr dirty="0" sz="1200" spc="-5">
                <a:latin typeface="Times New Roman"/>
                <a:cs typeface="Times New Roman"/>
              </a:rPr>
              <a:t> gminy.</a:t>
            </a:r>
            <a:endParaRPr sz="1200">
              <a:latin typeface="Times New Roman"/>
              <a:cs typeface="Times New Roman"/>
            </a:endParaRPr>
          </a:p>
          <a:p>
            <a:pPr marL="600710" indent="-229235">
              <a:lnSpc>
                <a:spcPct val="100000"/>
              </a:lnSpc>
              <a:spcBef>
                <a:spcPts val="610"/>
              </a:spcBef>
              <a:buAutoNum type="arabicPeriod"/>
              <a:tabLst>
                <a:tab pos="601345" algn="l"/>
              </a:tabLst>
            </a:pPr>
            <a:r>
              <a:rPr dirty="0" sz="1200" spc="-10">
                <a:latin typeface="Times New Roman"/>
                <a:cs typeface="Times New Roman"/>
              </a:rPr>
              <a:t>Zasady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gospodarki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finansowej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materiałowej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określają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odrębne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przepisy.</a:t>
            </a:r>
            <a:endParaRPr sz="1200">
              <a:latin typeface="Times New Roman"/>
              <a:cs typeface="Times New Roman"/>
            </a:endParaRPr>
          </a:p>
          <a:p>
            <a:pPr marL="2850515">
              <a:lnSpc>
                <a:spcPct val="100000"/>
              </a:lnSpc>
              <a:spcBef>
                <a:spcPts val="69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325120" indent="-228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325120" algn="l"/>
              </a:tabLst>
            </a:pPr>
            <a:r>
              <a:rPr dirty="0" sz="1200" spc="-5">
                <a:latin typeface="Times New Roman"/>
                <a:cs typeface="Times New Roman"/>
              </a:rPr>
              <a:t>Ilekroć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statucie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o:</a:t>
            </a:r>
            <a:endParaRPr sz="1200">
              <a:latin typeface="Times New Roman"/>
              <a:cs typeface="Times New Roman"/>
            </a:endParaRPr>
          </a:p>
          <a:p>
            <a:pPr lvl="1" marL="384810" marR="8890" indent="-18034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38544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rozumieć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Podstawową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im.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księdza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Jana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Twardowskiego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Mokrem;</a:t>
            </a:r>
            <a:endParaRPr sz="1200">
              <a:latin typeface="Times New Roman"/>
              <a:cs typeface="Times New Roman"/>
            </a:endParaRPr>
          </a:p>
          <a:p>
            <a:pPr lvl="1" marL="384810" indent="-18097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38544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statucie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rozumieć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im.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ks.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Jana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Twardowskiego</a:t>
            </a:r>
            <a:endParaRPr sz="1200">
              <a:latin typeface="Times New Roman"/>
              <a:cs typeface="Times New Roman"/>
            </a:endParaRPr>
          </a:p>
          <a:p>
            <a:pPr marL="38481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Mokrem;</a:t>
            </a:r>
            <a:endParaRPr sz="1200">
              <a:latin typeface="Times New Roman"/>
              <a:cs typeface="Times New Roman"/>
            </a:endParaRPr>
          </a:p>
          <a:p>
            <a:pPr algn="just" lvl="1" marL="384810" indent="-18097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38544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 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rozumieć</a:t>
            </a:r>
            <a:r>
              <a:rPr dirty="0" sz="1200">
                <a:latin typeface="Times New Roman"/>
                <a:cs typeface="Times New Roman"/>
              </a:rPr>
              <a:t> każdego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pracownika</a:t>
            </a:r>
            <a:r>
              <a:rPr dirty="0" sz="1200">
                <a:latin typeface="Times New Roman"/>
                <a:cs typeface="Times New Roman"/>
              </a:rPr>
              <a:t> pedagogicznego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algn="just" lvl="1" marL="553720" marR="8255" indent="-349250">
              <a:lnSpc>
                <a:spcPts val="2080"/>
              </a:lnSpc>
              <a:spcBef>
                <a:spcPts val="160"/>
              </a:spcBef>
              <a:buAutoNum type="arabicParenR" startAt="3"/>
              <a:tabLst>
                <a:tab pos="385445" algn="l"/>
              </a:tabLst>
            </a:pPr>
            <a:r>
              <a:rPr dirty="0" sz="1200" spc="-5">
                <a:latin typeface="Times New Roman"/>
                <a:cs typeface="Times New Roman"/>
              </a:rPr>
              <a:t>rodzicach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>
                <a:latin typeface="Times New Roman"/>
                <a:cs typeface="Times New Roman"/>
              </a:rPr>
              <a:t> 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rozumieć</a:t>
            </a:r>
            <a:r>
              <a:rPr dirty="0" sz="1200">
                <a:latin typeface="Times New Roman"/>
                <a:cs typeface="Times New Roman"/>
              </a:rPr>
              <a:t> także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prawnych</a:t>
            </a:r>
            <a:r>
              <a:rPr dirty="0" sz="1200">
                <a:latin typeface="Times New Roman"/>
                <a:cs typeface="Times New Roman"/>
              </a:rPr>
              <a:t> opiekunów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dziecka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(podmioty)</a:t>
            </a:r>
            <a:r>
              <a:rPr dirty="0" sz="1200" spc="-5">
                <a:latin typeface="Times New Roman"/>
                <a:cs typeface="Times New Roman"/>
              </a:rPr>
              <a:t> sprawujące pieczę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zastępczą </a:t>
            </a:r>
            <a:r>
              <a:rPr dirty="0" sz="1200">
                <a:latin typeface="Times New Roman"/>
                <a:cs typeface="Times New Roman"/>
              </a:rPr>
              <a:t>nad dzieckiem;</a:t>
            </a:r>
            <a:endParaRPr sz="1200">
              <a:latin typeface="Times New Roman"/>
              <a:cs typeface="Times New Roman"/>
            </a:endParaRPr>
          </a:p>
          <a:p>
            <a:pPr algn="just" lvl="1" marL="384810" indent="-180975">
              <a:lnSpc>
                <a:spcPct val="100000"/>
              </a:lnSpc>
              <a:spcBef>
                <a:spcPts val="445"/>
              </a:spcBef>
              <a:buAutoNum type="arabicParenR" startAt="3"/>
              <a:tabLst>
                <a:tab pos="38544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to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Gminę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Grudziądz.</a:t>
            </a:r>
            <a:endParaRPr sz="1200">
              <a:latin typeface="Times New Roman"/>
              <a:cs typeface="Times New Roman"/>
            </a:endParaRPr>
          </a:p>
          <a:p>
            <a:pPr algn="just" lvl="1" marL="384810" marR="6350" indent="-180340">
              <a:lnSpc>
                <a:spcPct val="143800"/>
              </a:lnSpc>
              <a:spcBef>
                <a:spcPts val="10"/>
              </a:spcBef>
              <a:buAutoNum type="arabicParenR" startAt="3"/>
              <a:tabLst>
                <a:tab pos="387985" algn="l"/>
              </a:tabLst>
            </a:pPr>
            <a:r>
              <a:rPr dirty="0" sz="1200" spc="-5">
                <a:latin typeface="Times New Roman"/>
                <a:cs typeface="Times New Roman"/>
              </a:rPr>
              <a:t>ilekroć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dalszych przepisach </a:t>
            </a:r>
            <a:r>
              <a:rPr dirty="0" sz="1200">
                <a:latin typeface="Times New Roman"/>
                <a:cs typeface="Times New Roman"/>
              </a:rPr>
              <a:t>jest mowa bez </a:t>
            </a:r>
            <a:r>
              <a:rPr dirty="0" sz="1200" spc="-5">
                <a:latin typeface="Times New Roman"/>
                <a:cs typeface="Times New Roman"/>
              </a:rPr>
              <a:t>bliższego określenia </a:t>
            </a:r>
            <a:r>
              <a:rPr dirty="0" sz="1200">
                <a:latin typeface="Times New Roman"/>
                <a:cs typeface="Times New Roman"/>
              </a:rPr>
              <a:t>o: zdalnym </a:t>
            </a:r>
            <a:r>
              <a:rPr dirty="0" sz="1200" spc="-5">
                <a:latin typeface="Times New Roman"/>
                <a:cs typeface="Times New Roman"/>
              </a:rPr>
              <a:t>nauczaniu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nauczanie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odległość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technologii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informatycznych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komunikacyjnych.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6014720" cy="3705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9390" marR="11430" indent="-199390">
              <a:lnSpc>
                <a:spcPct val="143300"/>
              </a:lnSpc>
              <a:spcBef>
                <a:spcPts val="100"/>
              </a:spcBef>
              <a:buAutoNum type="arabicPeriod" startAt="7"/>
              <a:tabLst>
                <a:tab pos="199390" algn="l"/>
              </a:tabLst>
            </a:pPr>
            <a:r>
              <a:rPr dirty="0" sz="1200" spc="-5">
                <a:latin typeface="Times New Roman"/>
                <a:cs typeface="Times New Roman"/>
              </a:rPr>
              <a:t>Źródła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kontroli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swojego przedmiotu.</a:t>
            </a:r>
            <a:endParaRPr sz="1200">
              <a:latin typeface="Times New Roman"/>
              <a:cs typeface="Times New Roman"/>
            </a:endParaRPr>
          </a:p>
          <a:p>
            <a:pPr marL="198755" indent="-186690">
              <a:lnSpc>
                <a:spcPct val="100000"/>
              </a:lnSpc>
              <a:spcBef>
                <a:spcPts val="635"/>
              </a:spcBef>
              <a:buAutoNum type="arabicPeriod" startAt="7"/>
              <a:tabLst>
                <a:tab pos="199390" algn="l"/>
              </a:tabLst>
            </a:pP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sposobie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obszarach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wcześniej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poinformowani.</a:t>
            </a:r>
            <a:endParaRPr sz="1200">
              <a:latin typeface="Times New Roman"/>
              <a:cs typeface="Times New Roman"/>
            </a:endParaRPr>
          </a:p>
          <a:p>
            <a:pPr marL="199390" indent="-199390">
              <a:lnSpc>
                <a:spcPct val="100000"/>
              </a:lnSpc>
              <a:spcBef>
                <a:spcPts val="625"/>
              </a:spcBef>
              <a:buAutoNum type="arabicPeriod" startAt="7"/>
              <a:tabLst>
                <a:tab pos="199390" algn="l"/>
              </a:tabLst>
            </a:pPr>
            <a:r>
              <a:rPr dirty="0" sz="1200" spc="-5">
                <a:latin typeface="Times New Roman"/>
                <a:cs typeface="Times New Roman"/>
              </a:rPr>
              <a:t>Sprawdziany</a:t>
            </a:r>
            <a:r>
              <a:rPr dirty="0" sz="1200" spc="5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</a:t>
            </a:r>
            <a:r>
              <a:rPr dirty="0" sz="1200" spc="5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(powyżej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5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ostatnich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lekcji)</a:t>
            </a:r>
            <a:r>
              <a:rPr dirty="0" sz="1200" spc="5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prace</a:t>
            </a:r>
            <a:r>
              <a:rPr dirty="0" sz="1200" spc="5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klasowe</a:t>
            </a:r>
            <a:r>
              <a:rPr dirty="0" sz="1200" spc="5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całych</a:t>
            </a:r>
            <a:r>
              <a:rPr dirty="0" sz="1200" spc="5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działów</a:t>
            </a:r>
            <a:endParaRPr sz="1200">
              <a:latin typeface="Times New Roman"/>
              <a:cs typeface="Times New Roman"/>
            </a:endParaRPr>
          </a:p>
          <a:p>
            <a:pPr marL="241300" marR="698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zakończone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są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oceną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wyrażoną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stopniem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komentarzem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ustnym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pisemnym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zawierającym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aspekty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ucznia: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„to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umiesz”,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„nad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musisz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popracować”,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20"/>
              </a:spcBef>
            </a:pPr>
            <a:r>
              <a:rPr dirty="0" sz="1200" spc="-5">
                <a:latin typeface="Times New Roman"/>
                <a:cs typeface="Times New Roman"/>
              </a:rPr>
              <a:t>„tego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jeszcze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umiesz”.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40"/>
              </a:spcBef>
              <a:buAutoNum type="arabicPeriod" startAt="10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Kartkówki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obejmują </a:t>
            </a:r>
            <a:r>
              <a:rPr dirty="0" sz="1200" spc="-5">
                <a:latin typeface="Times New Roman"/>
                <a:cs typeface="Times New Roman"/>
              </a:rPr>
              <a:t>materiał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trzech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ostatnich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 </a:t>
            </a:r>
            <a:r>
              <a:rPr dirty="0" sz="1200" spc="-5">
                <a:latin typeface="Times New Roman"/>
                <a:cs typeface="Times New Roman"/>
              </a:rPr>
              <a:t>niezapowiedziane.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20"/>
              </a:spcBef>
              <a:buAutoNum type="arabicPeriod" startAt="10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Za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kartkówki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otrzymać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podany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procentach.</a:t>
            </a:r>
            <a:r>
              <a:rPr dirty="0" sz="1200" spc="4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koniec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>
              <a:lnSpc>
                <a:spcPct val="1438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miesiąca </a:t>
            </a:r>
            <a:r>
              <a:rPr dirty="0" sz="1200">
                <a:latin typeface="Times New Roman"/>
                <a:cs typeface="Times New Roman"/>
              </a:rPr>
              <a:t>(lub po </a:t>
            </a:r>
            <a:r>
              <a:rPr dirty="0" sz="1200" spc="-5">
                <a:latin typeface="Times New Roman"/>
                <a:cs typeface="Times New Roman"/>
              </a:rPr>
              <a:t>dwóch bądź </a:t>
            </a:r>
            <a:r>
              <a:rPr dirty="0" sz="1200">
                <a:latin typeface="Times New Roman"/>
                <a:cs typeface="Times New Roman"/>
              </a:rPr>
              <a:t>po </a:t>
            </a:r>
            <a:r>
              <a:rPr dirty="0" sz="1200" spc="-5">
                <a:latin typeface="Times New Roman"/>
                <a:cs typeface="Times New Roman"/>
              </a:rPr>
              <a:t>zakończonym rozdziale) następuje podsumowanie </a:t>
            </a:r>
            <a:r>
              <a:rPr dirty="0" sz="1200">
                <a:latin typeface="Times New Roman"/>
                <a:cs typeface="Times New Roman"/>
              </a:rPr>
              <a:t>– suma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procentów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kartkówek</a:t>
            </a:r>
            <a:r>
              <a:rPr dirty="0" sz="1200">
                <a:latin typeface="Times New Roman"/>
                <a:cs typeface="Times New Roman"/>
              </a:rPr>
              <a:t> podzielona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ilość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średniej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procentowej </a:t>
            </a:r>
            <a:r>
              <a:rPr dirty="0" sz="1200">
                <a:latin typeface="Times New Roman"/>
                <a:cs typeface="Times New Roman"/>
              </a:rPr>
              <a:t>jak w przypadku </a:t>
            </a:r>
            <a:r>
              <a:rPr dirty="0" sz="1200" spc="-5">
                <a:latin typeface="Times New Roman"/>
                <a:cs typeface="Times New Roman"/>
              </a:rPr>
              <a:t>sprawdzianów/prac klasowych. </a:t>
            </a:r>
            <a:r>
              <a:rPr dirty="0" sz="1200">
                <a:latin typeface="Times New Roman"/>
                <a:cs typeface="Times New Roman"/>
              </a:rPr>
              <a:t>Uczeń może </a:t>
            </a:r>
            <a:r>
              <a:rPr dirty="0" sz="1200" spc="-5">
                <a:latin typeface="Times New Roman"/>
                <a:cs typeface="Times New Roman"/>
              </a:rPr>
              <a:t>również otrzymać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ocenę </a:t>
            </a:r>
            <a:r>
              <a:rPr dirty="0" sz="1200">
                <a:latin typeface="Times New Roman"/>
                <a:cs typeface="Times New Roman"/>
              </a:rPr>
              <a:t>cyfrową </a:t>
            </a:r>
            <a:r>
              <a:rPr dirty="0" sz="1200" spc="-5">
                <a:latin typeface="Times New Roman"/>
                <a:cs typeface="Times New Roman"/>
              </a:rPr>
              <a:t>(wg </a:t>
            </a:r>
            <a:r>
              <a:rPr dirty="0" sz="1200">
                <a:latin typeface="Times New Roman"/>
                <a:cs typeface="Times New Roman"/>
              </a:rPr>
              <a:t>średniej </a:t>
            </a:r>
            <a:r>
              <a:rPr dirty="0" sz="1200" spc="-5">
                <a:latin typeface="Times New Roman"/>
                <a:cs typeface="Times New Roman"/>
              </a:rPr>
              <a:t>procentowej </a:t>
            </a:r>
            <a:r>
              <a:rPr dirty="0" sz="1200">
                <a:latin typeface="Times New Roman"/>
                <a:cs typeface="Times New Roman"/>
              </a:rPr>
              <a:t>jak w przypadku </a:t>
            </a:r>
            <a:r>
              <a:rPr dirty="0" sz="1200" spc="-5">
                <a:latin typeface="Times New Roman"/>
                <a:cs typeface="Times New Roman"/>
              </a:rPr>
              <a:t>sprawdzianów/prac </a:t>
            </a:r>
            <a:r>
              <a:rPr dirty="0" sz="1200">
                <a:latin typeface="Times New Roman"/>
                <a:cs typeface="Times New Roman"/>
              </a:rPr>
              <a:t>klasowych) 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zostać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oceniony </a:t>
            </a:r>
            <a:r>
              <a:rPr dirty="0" sz="1200" spc="-5">
                <a:latin typeface="Times New Roman"/>
                <a:cs typeface="Times New Roman"/>
              </a:rPr>
              <a:t>według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poniższej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tabelki: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97530" y="4220590"/>
          <a:ext cx="1918970" cy="871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469"/>
                <a:gridCol w="943609"/>
              </a:tblGrid>
              <a:tr h="289560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90-100%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+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50-89%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+/-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1-49%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49300" y="5250307"/>
            <a:ext cx="6013450" cy="4496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41300" marR="5080" indent="-229235">
              <a:lnSpc>
                <a:spcPct val="143800"/>
              </a:lnSpc>
              <a:spcBef>
                <a:spcPts val="105"/>
              </a:spcBef>
              <a:buAutoNum type="arabicPeriod" startAt="1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zwraca</a:t>
            </a:r>
            <a:r>
              <a:rPr dirty="0" sz="1200">
                <a:latin typeface="Times New Roman"/>
                <a:cs typeface="Times New Roman"/>
              </a:rPr>
              <a:t> sprawdzone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ocenione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prace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sprawdziany,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kartkówki </a:t>
            </a:r>
            <a:r>
              <a:rPr dirty="0" sz="1200">
                <a:latin typeface="Times New Roman"/>
                <a:cs typeface="Times New Roman"/>
              </a:rPr>
              <a:t>w ciągu dwóch tygodni, </a:t>
            </a:r>
            <a:r>
              <a:rPr dirty="0" sz="1200" spc="-5">
                <a:latin typeface="Times New Roman"/>
                <a:cs typeface="Times New Roman"/>
              </a:rPr>
              <a:t>natomiast prace </a:t>
            </a:r>
            <a:r>
              <a:rPr dirty="0" sz="1200">
                <a:latin typeface="Times New Roman"/>
                <a:cs typeface="Times New Roman"/>
              </a:rPr>
              <a:t>klasowe </a:t>
            </a:r>
            <a:r>
              <a:rPr dirty="0" sz="1200" spc="-5">
                <a:latin typeface="Times New Roman"/>
                <a:cs typeface="Times New Roman"/>
              </a:rPr>
              <a:t>zawierające </a:t>
            </a:r>
            <a:r>
              <a:rPr dirty="0" sz="1200">
                <a:latin typeface="Times New Roman"/>
                <a:cs typeface="Times New Roman"/>
              </a:rPr>
              <a:t>dłuższą </a:t>
            </a:r>
            <a:r>
              <a:rPr dirty="0" sz="1200" spc="-5">
                <a:latin typeface="Times New Roman"/>
                <a:cs typeface="Times New Roman"/>
              </a:rPr>
              <a:t>wypowiedź </a:t>
            </a:r>
            <a:r>
              <a:rPr dirty="0" sz="1200">
                <a:latin typeface="Times New Roman"/>
                <a:cs typeface="Times New Roman"/>
              </a:rPr>
              <a:t> pisemną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ciągu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trzech</a:t>
            </a:r>
            <a:r>
              <a:rPr dirty="0" sz="1200">
                <a:latin typeface="Times New Roman"/>
                <a:cs typeface="Times New Roman"/>
              </a:rPr>
              <a:t> tygodni.</a:t>
            </a:r>
            <a:endParaRPr sz="1200">
              <a:latin typeface="Times New Roman"/>
              <a:cs typeface="Times New Roman"/>
            </a:endParaRPr>
          </a:p>
          <a:p>
            <a:pPr algn="just" marL="241300" marR="9525" indent="-229235">
              <a:lnSpc>
                <a:spcPct val="143300"/>
              </a:lnSpc>
              <a:spcBef>
                <a:spcPts val="10"/>
              </a:spcBef>
              <a:buAutoNum type="arabicPeriod" startAt="1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Prace </a:t>
            </a:r>
            <a:r>
              <a:rPr dirty="0" sz="1200">
                <a:latin typeface="Times New Roman"/>
                <a:cs typeface="Times New Roman"/>
              </a:rPr>
              <a:t>domowe oceniane </a:t>
            </a:r>
            <a:r>
              <a:rPr dirty="0" sz="1200" spc="-5">
                <a:latin typeface="Times New Roman"/>
                <a:cs typeface="Times New Roman"/>
              </a:rPr>
              <a:t>są wybiórczo </a:t>
            </a:r>
            <a:r>
              <a:rPr dirty="0" sz="1200">
                <a:latin typeface="Times New Roman"/>
                <a:cs typeface="Times New Roman"/>
              </a:rPr>
              <a:t>i mogą </a:t>
            </a:r>
            <a:r>
              <a:rPr dirty="0" sz="1200" spc="-5">
                <a:latin typeface="Times New Roman"/>
                <a:cs typeface="Times New Roman"/>
              </a:rPr>
              <a:t>zawierać komentarz </a:t>
            </a:r>
            <a:r>
              <a:rPr dirty="0" sz="1200">
                <a:latin typeface="Times New Roman"/>
                <a:cs typeface="Times New Roman"/>
              </a:rPr>
              <a:t>nauczyciela ustny 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pisemny.</a:t>
            </a:r>
            <a:endParaRPr sz="1200">
              <a:latin typeface="Times New Roman"/>
              <a:cs typeface="Times New Roman"/>
            </a:endParaRPr>
          </a:p>
          <a:p>
            <a:pPr algn="just" marL="241300" marR="5715" indent="-229235">
              <a:lnSpc>
                <a:spcPct val="143600"/>
              </a:lnSpc>
              <a:spcBef>
                <a:spcPts val="10"/>
              </a:spcBef>
              <a:buAutoNum type="arabicPeriod" startAt="1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przedmiotów</a:t>
            </a:r>
            <a:r>
              <a:rPr dirty="0" sz="1200">
                <a:latin typeface="Times New Roman"/>
                <a:cs typeface="Times New Roman"/>
              </a:rPr>
              <a:t> mogą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przygotowywać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wybranego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tabelę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programowej,</a:t>
            </a:r>
            <a:r>
              <a:rPr dirty="0" sz="1200">
                <a:latin typeface="Times New Roman"/>
                <a:cs typeface="Times New Roman"/>
              </a:rPr>
              <a:t> które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>
                <a:latin typeface="Times New Roman"/>
                <a:cs typeface="Times New Roman"/>
              </a:rPr>
              <a:t> powinien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opanować.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Stopień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opanowanego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nieopanowanego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materiału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odnotowywany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tabeli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pomocą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plusów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„+”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minusów </a:t>
            </a:r>
            <a:r>
              <a:rPr dirty="0" sz="1200" spc="-5">
                <a:latin typeface="Times New Roman"/>
                <a:cs typeface="Times New Roman"/>
              </a:rPr>
              <a:t>„-”.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9235">
              <a:lnSpc>
                <a:spcPct val="143700"/>
              </a:lnSpc>
              <a:spcBef>
                <a:spcPts val="5"/>
              </a:spcBef>
              <a:buAutoNum type="arabicPeriod" startAt="1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Aktywność</a:t>
            </a:r>
            <a:r>
              <a:rPr dirty="0" sz="1200">
                <a:latin typeface="Times New Roman"/>
                <a:cs typeface="Times New Roman"/>
              </a:rPr>
              <a:t> jest </a:t>
            </a:r>
            <a:r>
              <a:rPr dirty="0" sz="1200" spc="-5">
                <a:latin typeface="Times New Roman"/>
                <a:cs typeface="Times New Roman"/>
              </a:rPr>
              <a:t>oceniana zgodnie ze specyfiką przedmiotu. Obserwacji </a:t>
            </a:r>
            <a:r>
              <a:rPr dirty="0" sz="1200">
                <a:latin typeface="Times New Roman"/>
                <a:cs typeface="Times New Roman"/>
              </a:rPr>
              <a:t>dokonuje nauczyciel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uwzględniając zakresy działań ucznia: aktywny </a:t>
            </a:r>
            <a:r>
              <a:rPr dirty="0" sz="1200">
                <a:latin typeface="Times New Roman"/>
                <a:cs typeface="Times New Roman"/>
              </a:rPr>
              <a:t>udział w </a:t>
            </a:r>
            <a:r>
              <a:rPr dirty="0" sz="1200" spc="-5">
                <a:latin typeface="Times New Roman"/>
                <a:cs typeface="Times New Roman"/>
              </a:rPr>
              <a:t>zajęciach, przygotowanie </a:t>
            </a:r>
            <a:r>
              <a:rPr dirty="0" sz="1200">
                <a:latin typeface="Times New Roman"/>
                <a:cs typeface="Times New Roman"/>
              </a:rPr>
              <a:t>do zajęć.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 </a:t>
            </a:r>
            <a:r>
              <a:rPr dirty="0" sz="1200">
                <a:latin typeface="Times New Roman"/>
                <a:cs typeface="Times New Roman"/>
              </a:rPr>
              <a:t>zbiera w </a:t>
            </a:r>
            <a:r>
              <a:rPr dirty="0" sz="1200" spc="-5">
                <a:latin typeface="Times New Roman"/>
                <a:cs typeface="Times New Roman"/>
              </a:rPr>
              <a:t>ciągu </a:t>
            </a:r>
            <a:r>
              <a:rPr dirty="0" sz="1200">
                <a:latin typeface="Times New Roman"/>
                <a:cs typeface="Times New Roman"/>
              </a:rPr>
              <a:t>semestru plusy i minusy, które </a:t>
            </a:r>
            <a:r>
              <a:rPr dirty="0" sz="1200" spc="-5">
                <a:latin typeface="Times New Roman"/>
                <a:cs typeface="Times New Roman"/>
              </a:rPr>
              <a:t>nauczyciel </a:t>
            </a:r>
            <a:r>
              <a:rPr dirty="0" sz="1200">
                <a:latin typeface="Times New Roman"/>
                <a:cs typeface="Times New Roman"/>
              </a:rPr>
              <a:t>odnotowuje w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e-dzienniku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w</a:t>
            </a:r>
            <a:r>
              <a:rPr dirty="0" sz="1200" spc="-5">
                <a:latin typeface="Times New Roman"/>
                <a:cs typeface="Times New Roman"/>
              </a:rPr>
              <a:t> zeszycie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ucznia,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koniec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przelicza </a:t>
            </a:r>
            <a:r>
              <a:rPr dirty="0" sz="1200">
                <a:latin typeface="Times New Roman"/>
                <a:cs typeface="Times New Roman"/>
              </a:rPr>
              <a:t>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ocenę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wyrażoną stopniem.</a:t>
            </a:r>
            <a:endParaRPr sz="1200">
              <a:latin typeface="Times New Roman"/>
              <a:cs typeface="Times New Roman"/>
            </a:endParaRPr>
          </a:p>
          <a:p>
            <a:pPr algn="just" marL="241300" marR="8890" indent="-229235">
              <a:lnSpc>
                <a:spcPct val="143300"/>
              </a:lnSpc>
              <a:spcBef>
                <a:spcPts val="15"/>
              </a:spcBef>
              <a:buAutoNum type="arabicPeriod" startAt="1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Każda </a:t>
            </a:r>
            <a:r>
              <a:rPr dirty="0" sz="1200">
                <a:latin typeface="Times New Roman"/>
                <a:cs typeface="Times New Roman"/>
              </a:rPr>
              <a:t>lekcja rozpoczyna </a:t>
            </a:r>
            <a:r>
              <a:rPr dirty="0" sz="1200" spc="-5">
                <a:latin typeface="Times New Roman"/>
                <a:cs typeface="Times New Roman"/>
              </a:rPr>
              <a:t>się podaniem celów sformułowanych </a:t>
            </a:r>
            <a:r>
              <a:rPr dirty="0" sz="1200">
                <a:latin typeface="Times New Roman"/>
                <a:cs typeface="Times New Roman"/>
              </a:rPr>
              <a:t>w języku </a:t>
            </a:r>
            <a:r>
              <a:rPr dirty="0" sz="1200" spc="-5">
                <a:latin typeface="Times New Roman"/>
                <a:cs typeface="Times New Roman"/>
              </a:rPr>
              <a:t>ucznia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kończy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zwrotną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podsumowaniem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lekcji.</a:t>
            </a:r>
            <a:endParaRPr sz="1200">
              <a:latin typeface="Times New Roman"/>
              <a:cs typeface="Times New Roman"/>
            </a:endParaRPr>
          </a:p>
          <a:p>
            <a:pPr algn="just" marL="241300" marR="8255" indent="-229235">
              <a:lnSpc>
                <a:spcPct val="143300"/>
              </a:lnSpc>
              <a:spcBef>
                <a:spcPts val="10"/>
              </a:spcBef>
              <a:buAutoNum type="arabicPeriod" startAt="1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Informacja zwrotna </a:t>
            </a:r>
            <a:r>
              <a:rPr dirty="0" sz="1200">
                <a:latin typeface="Times New Roman"/>
                <a:cs typeface="Times New Roman"/>
              </a:rPr>
              <a:t>może </a:t>
            </a:r>
            <a:r>
              <a:rPr dirty="0" sz="1200" spc="-5">
                <a:latin typeface="Times New Roman"/>
                <a:cs typeface="Times New Roman"/>
              </a:rPr>
              <a:t>mieć formę </a:t>
            </a:r>
            <a:r>
              <a:rPr dirty="0" sz="1200">
                <a:latin typeface="Times New Roman"/>
                <a:cs typeface="Times New Roman"/>
              </a:rPr>
              <a:t>ustną lub </a:t>
            </a:r>
            <a:r>
              <a:rPr dirty="0" sz="1200" spc="-5">
                <a:latin typeface="Times New Roman"/>
                <a:cs typeface="Times New Roman"/>
              </a:rPr>
              <a:t>pisemną.</a:t>
            </a:r>
            <a:r>
              <a:rPr dirty="0" sz="1200" spc="5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Komentarz </a:t>
            </a:r>
            <a:r>
              <a:rPr dirty="0" sz="1200">
                <a:latin typeface="Times New Roman"/>
                <a:cs typeface="Times New Roman"/>
              </a:rPr>
              <a:t>ustny </a:t>
            </a:r>
            <a:r>
              <a:rPr dirty="0" sz="1200" spc="-5">
                <a:latin typeface="Times New Roman"/>
                <a:cs typeface="Times New Roman"/>
              </a:rPr>
              <a:t>stosowany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jako forma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ustnego</a:t>
            </a:r>
            <a:r>
              <a:rPr dirty="0" sz="1200">
                <a:latin typeface="Times New Roman"/>
                <a:cs typeface="Times New Roman"/>
              </a:rPr>
              <a:t> umotywowania </a:t>
            </a:r>
            <a:r>
              <a:rPr dirty="0" sz="1200" spc="-5">
                <a:latin typeface="Times New Roman"/>
                <a:cs typeface="Times New Roman"/>
              </a:rPr>
              <a:t>oceny.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6014720" cy="9225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41300" marR="6350" indent="-229235">
              <a:lnSpc>
                <a:spcPct val="143800"/>
              </a:lnSpc>
              <a:spcBef>
                <a:spcPts val="90"/>
              </a:spcBef>
              <a:buAutoNum type="arabicPeriod" startAt="18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 </a:t>
            </a:r>
            <a:r>
              <a:rPr dirty="0" sz="1200">
                <a:latin typeface="Times New Roman"/>
                <a:cs typeface="Times New Roman"/>
              </a:rPr>
              <a:t>może być raz lub dwa </a:t>
            </a:r>
            <a:r>
              <a:rPr dirty="0" sz="1200" spc="-5">
                <a:latin typeface="Times New Roman"/>
                <a:cs typeface="Times New Roman"/>
              </a:rPr>
              <a:t>razy </a:t>
            </a:r>
            <a:r>
              <a:rPr dirty="0" sz="1200">
                <a:latin typeface="Times New Roman"/>
                <a:cs typeface="Times New Roman"/>
              </a:rPr>
              <a:t>w semestrze </a:t>
            </a:r>
            <a:r>
              <a:rPr dirty="0" sz="1200" spc="-5">
                <a:latin typeface="Times New Roman"/>
                <a:cs typeface="Times New Roman"/>
              </a:rPr>
              <a:t>(ustala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nauczyciel danego przedmiotu)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nieprzygotowany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zajęć,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bez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konsekwencji.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Zaległy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materiał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musi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zostać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uzupełniony.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Nieprzygotowanie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zgłasza przed</a:t>
            </a:r>
            <a:r>
              <a:rPr dirty="0" sz="1200">
                <a:latin typeface="Times New Roman"/>
                <a:cs typeface="Times New Roman"/>
              </a:rPr>
              <a:t> lekcją.</a:t>
            </a:r>
            <a:endParaRPr sz="1200">
              <a:latin typeface="Times New Roman"/>
              <a:cs typeface="Times New Roman"/>
            </a:endParaRPr>
          </a:p>
          <a:p>
            <a:pPr algn="just" marL="241300" marR="8255" indent="-229235">
              <a:lnSpc>
                <a:spcPts val="2080"/>
              </a:lnSpc>
              <a:spcBef>
                <a:spcPts val="160"/>
              </a:spcBef>
              <a:buAutoNum type="arabicPeriod" startAt="18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stosunku </a:t>
            </a:r>
            <a:r>
              <a:rPr dirty="0" sz="1200">
                <a:latin typeface="Times New Roman"/>
                <a:cs typeface="Times New Roman"/>
              </a:rPr>
              <a:t>do uczniów </a:t>
            </a:r>
            <a:r>
              <a:rPr dirty="0" sz="1200" spc="-5">
                <a:latin typeface="Times New Roman"/>
                <a:cs typeface="Times New Roman"/>
              </a:rPr>
              <a:t>ze specyficznymi </a:t>
            </a:r>
            <a:r>
              <a:rPr dirty="0" sz="1200">
                <a:latin typeface="Times New Roman"/>
                <a:cs typeface="Times New Roman"/>
              </a:rPr>
              <a:t>problemami w nauce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dostosowania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wymagań zgodnie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zapisami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opinii </a:t>
            </a:r>
            <a:r>
              <a:rPr dirty="0" sz="1200" spc="-5">
                <a:latin typeface="Times New Roman"/>
                <a:cs typeface="Times New Roman"/>
              </a:rPr>
              <a:t>wydanej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PPP.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445"/>
              </a:spcBef>
              <a:buAutoNum type="arabicPeriod" startAt="18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Kryteria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otrzymania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w/w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stopni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opracowane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nauczyciela</a:t>
            </a:r>
            <a:endParaRPr sz="1200">
              <a:latin typeface="Times New Roman"/>
              <a:cs typeface="Times New Roman"/>
            </a:endParaRPr>
          </a:p>
          <a:p>
            <a:pPr algn="just" marL="241300" marR="6350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„Przedmiotowe Zasady Oceniania”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edukacyjnych, które to nie mogą być </a:t>
            </a:r>
            <a:r>
              <a:rPr dirty="0" sz="1200" spc="-5">
                <a:latin typeface="Times New Roman"/>
                <a:cs typeface="Times New Roman"/>
              </a:rPr>
              <a:t>sprzeczne ze </a:t>
            </a:r>
            <a:r>
              <a:rPr dirty="0" sz="1200">
                <a:latin typeface="Times New Roman"/>
                <a:cs typeface="Times New Roman"/>
              </a:rPr>
              <a:t> Statutem.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445"/>
              </a:spcBef>
              <a:buAutoNum type="arabicPeriod" startAt="21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</a:t>
            </a:r>
            <a:r>
              <a:rPr dirty="0" sz="1200" spc="4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4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mają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wpływu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klasyfikacyjną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zachowania.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 startAt="2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Śródroczną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roczną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ocenę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klasyfikacyjną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klasach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IV-VIII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endParaRPr sz="1200">
              <a:latin typeface="Times New Roman"/>
              <a:cs typeface="Times New Roman"/>
            </a:endParaRPr>
          </a:p>
          <a:p>
            <a:pPr marL="241300" marR="7620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według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następującej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skali: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wzorowe,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bardzo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dobre,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dobre,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poprawne,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nieodpowiednie,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naganne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 startAt="2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 </a:t>
            </a:r>
            <a:r>
              <a:rPr dirty="0" sz="1200">
                <a:latin typeface="Times New Roman"/>
                <a:cs typeface="Times New Roman"/>
              </a:rPr>
              <a:t>według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kategorii: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Wypełnianie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obowiązków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Zaangażowanie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społeczne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Kultura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języka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Kultura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osobista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Dbałość</a:t>
            </a:r>
            <a:r>
              <a:rPr dirty="0" sz="1200">
                <a:latin typeface="Times New Roman"/>
                <a:cs typeface="Times New Roman"/>
              </a:rPr>
              <a:t> o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zdrowie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Szacunek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osób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 norm etycznych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Reprezentowanie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endParaRPr sz="1200">
              <a:latin typeface="Times New Roman"/>
              <a:cs typeface="Times New Roman"/>
            </a:endParaRPr>
          </a:p>
          <a:p>
            <a:pPr marL="27813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78765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</a:t>
            </a:r>
            <a:endParaRPr sz="1200">
              <a:latin typeface="Times New Roman"/>
              <a:cs typeface="Times New Roman"/>
            </a:endParaRPr>
          </a:p>
          <a:p>
            <a:pPr marL="241300" marR="8255" indent="-229235">
              <a:lnSpc>
                <a:spcPct val="143300"/>
              </a:lnSpc>
              <a:spcBef>
                <a:spcPts val="15"/>
              </a:spcBef>
              <a:buAutoNum type="arabicPeriod" startAt="24"/>
              <a:tabLst>
                <a:tab pos="241935" algn="l"/>
                <a:tab pos="2123440" algn="l"/>
                <a:tab pos="3182620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umieszczają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	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dzienniku,	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zakładce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„Uwagi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uczniu” </a:t>
            </a:r>
            <a:r>
              <a:rPr dirty="0" sz="1200" spc="-5">
                <a:latin typeface="Times New Roman"/>
                <a:cs typeface="Times New Roman"/>
              </a:rPr>
              <a:t>informacje</a:t>
            </a:r>
            <a:r>
              <a:rPr dirty="0" sz="1200">
                <a:latin typeface="Times New Roman"/>
                <a:cs typeface="Times New Roman"/>
              </a:rPr>
              <a:t> o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zachowaniu </a:t>
            </a:r>
            <a:r>
              <a:rPr dirty="0" sz="1200">
                <a:latin typeface="Times New Roman"/>
                <a:cs typeface="Times New Roman"/>
              </a:rPr>
              <a:t>(pisemne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uwagi i </a:t>
            </a:r>
            <a:r>
              <a:rPr dirty="0" sz="1200" spc="-5">
                <a:latin typeface="Times New Roman"/>
                <a:cs typeface="Times New Roman"/>
              </a:rPr>
              <a:t>pochwały)</a:t>
            </a:r>
            <a:endParaRPr sz="1200">
              <a:latin typeface="Times New Roman"/>
              <a:cs typeface="Times New Roman"/>
            </a:endParaRPr>
          </a:p>
          <a:p>
            <a:pPr marL="241300" marR="8255" indent="-229235">
              <a:lnSpc>
                <a:spcPct val="143300"/>
              </a:lnSpc>
              <a:spcBef>
                <a:spcPts val="10"/>
              </a:spcBef>
              <a:buAutoNum type="arabicPeriod" startAt="24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Pod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koniec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semestru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według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w/w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uwag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własnych obserwacji,</a:t>
            </a:r>
            <a:r>
              <a:rPr dirty="0" sz="1200">
                <a:latin typeface="Times New Roman"/>
                <a:cs typeface="Times New Roman"/>
              </a:rPr>
              <a:t> wpisując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kartę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zachowania.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 startAt="2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Wzór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Karty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 startAt="24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Egzamin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począwszy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IV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podstawowej,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uczeń,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wyniku</a:t>
            </a:r>
            <a:endParaRPr sz="1200">
              <a:latin typeface="Times New Roman"/>
              <a:cs typeface="Times New Roman"/>
            </a:endParaRPr>
          </a:p>
          <a:p>
            <a:pPr algn="just" marL="241300" marR="6985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klasyfikacji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(półrocznej)</a:t>
            </a:r>
            <a:r>
              <a:rPr dirty="0" sz="1200">
                <a:latin typeface="Times New Roman"/>
                <a:cs typeface="Times New Roman"/>
              </a:rPr>
              <a:t> uzyskał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niedostateczną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albo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dwóch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 </a:t>
            </a:r>
            <a:r>
              <a:rPr dirty="0" sz="1200" spc="-5">
                <a:latin typeface="Times New Roman"/>
                <a:cs typeface="Times New Roman"/>
              </a:rPr>
              <a:t>zdawać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tych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>
              <a:lnSpc>
                <a:spcPct val="1436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Egzamin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poprawkowy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składa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części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pisemnej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części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ustnej,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wyjątkiem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egzaminu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plastyki, muzyki, </a:t>
            </a:r>
            <a:r>
              <a:rPr dirty="0" sz="1200" spc="-5">
                <a:latin typeface="Times New Roman"/>
                <a:cs typeface="Times New Roman"/>
              </a:rPr>
              <a:t>zajęć artystycznych, </a:t>
            </a:r>
            <a:r>
              <a:rPr dirty="0" sz="1200">
                <a:latin typeface="Times New Roman"/>
                <a:cs typeface="Times New Roman"/>
              </a:rPr>
              <a:t>techniki,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technicznych, informatyki, </a:t>
            </a:r>
            <a:r>
              <a:rPr dirty="0" sz="1200" spc="-5">
                <a:latin typeface="Times New Roman"/>
                <a:cs typeface="Times New Roman"/>
              </a:rPr>
              <a:t>technologii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informacyjnej,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-5">
                <a:latin typeface="Times New Roman"/>
                <a:cs typeface="Times New Roman"/>
              </a:rPr>
              <a:t>komputerowych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wychowania fizycznego,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których egzamin </a:t>
            </a:r>
            <a:r>
              <a:rPr dirty="0" sz="1200">
                <a:latin typeface="Times New Roman"/>
                <a:cs typeface="Times New Roman"/>
              </a:rPr>
              <a:t>ma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praktycznych.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39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5532" y="438404"/>
            <a:ext cx="5826760" cy="9225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55244" marR="5715">
              <a:lnSpc>
                <a:spcPct val="1437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Termin egzaminu poprawkowego wyznacza </a:t>
            </a:r>
            <a:r>
              <a:rPr dirty="0" sz="1200">
                <a:latin typeface="Times New Roman"/>
                <a:cs typeface="Times New Roman"/>
              </a:rPr>
              <a:t>dyrektor </a:t>
            </a:r>
            <a:r>
              <a:rPr dirty="0" sz="1200" spc="-5">
                <a:latin typeface="Times New Roman"/>
                <a:cs typeface="Times New Roman"/>
              </a:rPr>
              <a:t>szkoły </a:t>
            </a:r>
            <a:r>
              <a:rPr dirty="0" sz="1200">
                <a:latin typeface="Times New Roman"/>
                <a:cs typeface="Times New Roman"/>
              </a:rPr>
              <a:t>do dnia </a:t>
            </a:r>
            <a:r>
              <a:rPr dirty="0" sz="1200" spc="-5">
                <a:latin typeface="Times New Roman"/>
                <a:cs typeface="Times New Roman"/>
              </a:rPr>
              <a:t>zakończenia rocznych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dydaktyczno-wychowawczych.</a:t>
            </a:r>
            <a:r>
              <a:rPr dirty="0" sz="1200">
                <a:latin typeface="Times New Roman"/>
                <a:cs typeface="Times New Roman"/>
              </a:rPr>
              <a:t> Egzamin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ostatnim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tygodniu </a:t>
            </a:r>
            <a:r>
              <a:rPr dirty="0" sz="1200" spc="-5">
                <a:latin typeface="Times New Roman"/>
                <a:cs typeface="Times New Roman"/>
              </a:rPr>
              <a:t>ferii </a:t>
            </a:r>
            <a:r>
              <a:rPr dirty="0" sz="1200">
                <a:latin typeface="Times New Roman"/>
                <a:cs typeface="Times New Roman"/>
              </a:rPr>
              <a:t>letnich, a w </a:t>
            </a:r>
            <a:r>
              <a:rPr dirty="0" sz="1200" spc="-5">
                <a:latin typeface="Times New Roman"/>
                <a:cs typeface="Times New Roman"/>
              </a:rPr>
              <a:t>szkole,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której zajęcia dydaktyczno-wychowawcze </a:t>
            </a:r>
            <a:r>
              <a:rPr dirty="0" sz="1200">
                <a:latin typeface="Times New Roman"/>
                <a:cs typeface="Times New Roman"/>
              </a:rPr>
              <a:t>kończą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styczniu</a:t>
            </a:r>
            <a:r>
              <a:rPr dirty="0" sz="1200">
                <a:latin typeface="Times New Roman"/>
                <a:cs typeface="Times New Roman"/>
              </a:rPr>
              <a:t> – po </a:t>
            </a:r>
            <a:r>
              <a:rPr dirty="0" sz="1200" spc="-5">
                <a:latin typeface="Times New Roman"/>
                <a:cs typeface="Times New Roman"/>
              </a:rPr>
              <a:t>zakończeniu</a:t>
            </a:r>
            <a:r>
              <a:rPr dirty="0" sz="1200">
                <a:latin typeface="Times New Roman"/>
                <a:cs typeface="Times New Roman"/>
              </a:rPr>
              <a:t> tych </a:t>
            </a:r>
            <a:r>
              <a:rPr dirty="0" sz="1200" spc="-5">
                <a:latin typeface="Times New Roman"/>
                <a:cs typeface="Times New Roman"/>
              </a:rPr>
              <a:t>zajęć,</a:t>
            </a:r>
            <a:r>
              <a:rPr dirty="0" sz="1200">
                <a:latin typeface="Times New Roman"/>
                <a:cs typeface="Times New Roman"/>
              </a:rPr>
              <a:t> nie </a:t>
            </a:r>
            <a:r>
              <a:rPr dirty="0" sz="1200" spc="-5">
                <a:latin typeface="Times New Roman"/>
                <a:cs typeface="Times New Roman"/>
              </a:rPr>
              <a:t>później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jednak niż do końca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lutego.</a:t>
            </a:r>
            <a:endParaRPr sz="1200">
              <a:latin typeface="Times New Roman"/>
              <a:cs typeface="Times New Roman"/>
            </a:endParaRPr>
          </a:p>
          <a:p>
            <a:pPr algn="just" marL="55244" marR="9525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Egzamin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powołana</a:t>
            </a:r>
            <a:r>
              <a:rPr dirty="0" sz="1200">
                <a:latin typeface="Times New Roman"/>
                <a:cs typeface="Times New Roman"/>
              </a:rPr>
              <a:t> 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 wchodzą:</a:t>
            </a:r>
            <a:endParaRPr sz="1200">
              <a:latin typeface="Times New Roman"/>
              <a:cs typeface="Times New Roman"/>
            </a:endParaRPr>
          </a:p>
          <a:p>
            <a:pPr algn="just" marL="502920" marR="5715" indent="-360045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50355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albo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>
                <a:latin typeface="Times New Roman"/>
                <a:cs typeface="Times New Roman"/>
              </a:rPr>
              <a:t> wyznaczony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przewodniczący komisji;</a:t>
            </a:r>
            <a:endParaRPr sz="1200">
              <a:latin typeface="Times New Roman"/>
              <a:cs typeface="Times New Roman"/>
            </a:endParaRPr>
          </a:p>
          <a:p>
            <a:pPr algn="just" marL="502920" indent="-36004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50355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egzaminujący;</a:t>
            </a:r>
            <a:endParaRPr sz="1200">
              <a:latin typeface="Times New Roman"/>
              <a:cs typeface="Times New Roman"/>
            </a:endParaRPr>
          </a:p>
          <a:p>
            <a:pPr algn="just" marL="502920" marR="6350" indent="-360045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50355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 prowadzący </a:t>
            </a:r>
            <a:r>
              <a:rPr dirty="0" sz="1200">
                <a:latin typeface="Times New Roman"/>
                <a:cs typeface="Times New Roman"/>
              </a:rPr>
              <a:t>takie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pokrewne zajęcia edukacyjne, </a:t>
            </a:r>
            <a:r>
              <a:rPr dirty="0" sz="1200">
                <a:latin typeface="Times New Roman"/>
                <a:cs typeface="Times New Roman"/>
              </a:rPr>
              <a:t>– jako </a:t>
            </a:r>
            <a:r>
              <a:rPr dirty="0" sz="1200" spc="-5">
                <a:latin typeface="Times New Roman"/>
                <a:cs typeface="Times New Roman"/>
              </a:rPr>
              <a:t>członek </a:t>
            </a:r>
            <a:r>
              <a:rPr dirty="0" sz="1200">
                <a:latin typeface="Times New Roman"/>
                <a:cs typeface="Times New Roman"/>
              </a:rPr>
              <a:t> komisji;</a:t>
            </a:r>
            <a:endParaRPr sz="1200">
              <a:latin typeface="Times New Roman"/>
              <a:cs typeface="Times New Roman"/>
            </a:endParaRPr>
          </a:p>
          <a:p>
            <a:pPr marL="12700" marR="7620" indent="130810">
              <a:lnSpc>
                <a:spcPct val="143700"/>
              </a:lnSpc>
              <a:spcBef>
                <a:spcPts val="10"/>
              </a:spcBef>
              <a:buAutoNum type="arabicParenR"/>
              <a:tabLst>
                <a:tab pos="502920" algn="l"/>
                <a:tab pos="50355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może </a:t>
            </a:r>
            <a:r>
              <a:rPr dirty="0" sz="1200" spc="-5">
                <a:latin typeface="Times New Roman"/>
                <a:cs typeface="Times New Roman"/>
              </a:rPr>
              <a:t>powołać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składu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wychowawcę </a:t>
            </a:r>
            <a:r>
              <a:rPr dirty="0" sz="1200">
                <a:latin typeface="Times New Roman"/>
                <a:cs typeface="Times New Roman"/>
              </a:rPr>
              <a:t>klasy,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głos </a:t>
            </a:r>
            <a:r>
              <a:rPr dirty="0" sz="1200" spc="-5">
                <a:latin typeface="Times New Roman"/>
                <a:cs typeface="Times New Roman"/>
              </a:rPr>
              <a:t>doradczy.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przedmiotu,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zwolniony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udziału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własną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prośbę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szczególnie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uzasadnionych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przypadkach.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takim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powołuje,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egzaminującą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prowadzącego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powołanie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zatrudnionego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porozumieniu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5">
                <a:latin typeface="Times New Roman"/>
                <a:cs typeface="Times New Roman"/>
              </a:rPr>
              <a:t>dyrektorem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55244" marR="8255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przeprowadzonego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sporządza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protokół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zawierający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marL="502920" indent="-36004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02920" algn="l"/>
                <a:tab pos="503555" algn="l"/>
              </a:tabLst>
            </a:pPr>
            <a:r>
              <a:rPr dirty="0" sz="1200">
                <a:latin typeface="Times New Roman"/>
                <a:cs typeface="Times New Roman"/>
              </a:rPr>
              <a:t>Skład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komisji;</a:t>
            </a:r>
            <a:endParaRPr sz="1200">
              <a:latin typeface="Times New Roman"/>
              <a:cs typeface="Times New Roman"/>
            </a:endParaRPr>
          </a:p>
          <a:p>
            <a:pPr marL="502920" indent="-36004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02920" algn="l"/>
                <a:tab pos="503555" algn="l"/>
              </a:tabLst>
            </a:pPr>
            <a:r>
              <a:rPr dirty="0" sz="1200" spc="-5">
                <a:latin typeface="Times New Roman"/>
                <a:cs typeface="Times New Roman"/>
              </a:rPr>
              <a:t>Termin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poprawkowego;</a:t>
            </a:r>
            <a:endParaRPr sz="1200">
              <a:latin typeface="Times New Roman"/>
              <a:cs typeface="Times New Roman"/>
            </a:endParaRPr>
          </a:p>
          <a:p>
            <a:pPr marL="502920" indent="-36004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502920" algn="l"/>
                <a:tab pos="503555" algn="l"/>
              </a:tabLst>
            </a:pPr>
            <a:r>
              <a:rPr dirty="0" sz="1200">
                <a:latin typeface="Times New Roman"/>
                <a:cs typeface="Times New Roman"/>
              </a:rPr>
              <a:t>Pytania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egzaminacyjne;</a:t>
            </a:r>
            <a:endParaRPr sz="1200">
              <a:latin typeface="Times New Roman"/>
              <a:cs typeface="Times New Roman"/>
            </a:endParaRPr>
          </a:p>
          <a:p>
            <a:pPr marL="502920" indent="-36004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02920" algn="l"/>
                <a:tab pos="503555" algn="l"/>
              </a:tabLst>
            </a:pPr>
            <a:r>
              <a:rPr dirty="0" sz="1200" spc="-5">
                <a:latin typeface="Times New Roman"/>
                <a:cs typeface="Times New Roman"/>
              </a:rPr>
              <a:t>Wynik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uzyskaną</a:t>
            </a:r>
            <a:r>
              <a:rPr dirty="0" sz="1200" spc="-5">
                <a:latin typeface="Times New Roman"/>
                <a:cs typeface="Times New Roman"/>
              </a:rPr>
              <a:t> ocenę.</a:t>
            </a:r>
            <a:endParaRPr sz="1200">
              <a:latin typeface="Times New Roman"/>
              <a:cs typeface="Times New Roman"/>
            </a:endParaRPr>
          </a:p>
          <a:p>
            <a:pPr algn="just" marL="55244" marR="508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Do </a:t>
            </a:r>
            <a:r>
              <a:rPr dirty="0" sz="1200">
                <a:latin typeface="Times New Roman"/>
                <a:cs typeface="Times New Roman"/>
              </a:rPr>
              <a:t>protokołu </a:t>
            </a:r>
            <a:r>
              <a:rPr dirty="0" sz="1200" spc="-5">
                <a:latin typeface="Times New Roman"/>
                <a:cs typeface="Times New Roman"/>
              </a:rPr>
              <a:t>dołącza się </a:t>
            </a:r>
            <a:r>
              <a:rPr dirty="0" sz="1200">
                <a:latin typeface="Times New Roman"/>
                <a:cs typeface="Times New Roman"/>
              </a:rPr>
              <a:t>pisemne </a:t>
            </a:r>
            <a:r>
              <a:rPr dirty="0" sz="1200" spc="-5">
                <a:latin typeface="Times New Roman"/>
                <a:cs typeface="Times New Roman"/>
              </a:rPr>
              <a:t>prace </a:t>
            </a:r>
            <a:r>
              <a:rPr dirty="0" sz="1200">
                <a:latin typeface="Times New Roman"/>
                <a:cs typeface="Times New Roman"/>
              </a:rPr>
              <a:t>ucznia i </a:t>
            </a:r>
            <a:r>
              <a:rPr dirty="0" sz="1200" spc="-5">
                <a:latin typeface="Times New Roman"/>
                <a:cs typeface="Times New Roman"/>
              </a:rPr>
              <a:t>zwięzłą informację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ustnych odpowiedziach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Protokół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załącznik</a:t>
            </a:r>
            <a:r>
              <a:rPr dirty="0" sz="1200">
                <a:latin typeface="Times New Roman"/>
                <a:cs typeface="Times New Roman"/>
              </a:rPr>
              <a:t> do </a:t>
            </a:r>
            <a:r>
              <a:rPr dirty="0" sz="1200" spc="-5">
                <a:latin typeface="Times New Roman"/>
                <a:cs typeface="Times New Roman"/>
              </a:rPr>
              <a:t>arkusza </a:t>
            </a:r>
            <a:r>
              <a:rPr dirty="0" sz="1200">
                <a:latin typeface="Times New Roman"/>
                <a:cs typeface="Times New Roman"/>
              </a:rPr>
              <a:t>ocen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algn="just" marL="55244" marR="889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Dokumentację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przeprowadzonego egzaminu </a:t>
            </a:r>
            <a:r>
              <a:rPr dirty="0" sz="1200">
                <a:latin typeface="Times New Roman"/>
                <a:cs typeface="Times New Roman"/>
              </a:rPr>
              <a:t>udostępnia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na pisemny </a:t>
            </a:r>
            <a:r>
              <a:rPr dirty="0" sz="1200" spc="-5">
                <a:latin typeface="Times New Roman"/>
                <a:cs typeface="Times New Roman"/>
              </a:rPr>
              <a:t>wniosek rodzica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 skierowany</a:t>
            </a:r>
            <a:r>
              <a:rPr dirty="0" sz="1200">
                <a:latin typeface="Times New Roman"/>
                <a:cs typeface="Times New Roman"/>
              </a:rPr>
              <a:t> do 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55244" marR="762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Dyrektor </a:t>
            </a:r>
            <a:r>
              <a:rPr dirty="0" sz="1200">
                <a:latin typeface="Times New Roman"/>
                <a:cs typeface="Times New Roman"/>
              </a:rPr>
              <a:t>szkoły w </a:t>
            </a:r>
            <a:r>
              <a:rPr dirty="0" sz="1200" spc="-5">
                <a:latin typeface="Times New Roman"/>
                <a:cs typeface="Times New Roman"/>
              </a:rPr>
              <a:t>wyznaczonym </a:t>
            </a:r>
            <a:r>
              <a:rPr dirty="0" sz="1200">
                <a:latin typeface="Times New Roman"/>
                <a:cs typeface="Times New Roman"/>
              </a:rPr>
              <a:t>terminie, jednak nie </a:t>
            </a:r>
            <a:r>
              <a:rPr dirty="0" sz="1200" spc="-5">
                <a:latin typeface="Times New Roman"/>
                <a:cs typeface="Times New Roman"/>
              </a:rPr>
              <a:t>później </a:t>
            </a:r>
            <a:r>
              <a:rPr dirty="0" sz="1200">
                <a:latin typeface="Times New Roman"/>
                <a:cs typeface="Times New Roman"/>
              </a:rPr>
              <a:t>niż w ciągu 7 dni, </a:t>
            </a:r>
            <a:r>
              <a:rPr dirty="0" sz="1200" spc="-5">
                <a:latin typeface="Times New Roman"/>
                <a:cs typeface="Times New Roman"/>
              </a:rPr>
              <a:t>udostępnia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prowadzona przez </a:t>
            </a:r>
            <a:r>
              <a:rPr dirty="0" sz="1200">
                <a:latin typeface="Times New Roman"/>
                <a:cs typeface="Times New Roman"/>
              </a:rPr>
              <a:t>Szkołę</a:t>
            </a:r>
            <a:r>
              <a:rPr dirty="0" sz="1200" spc="-5">
                <a:latin typeface="Times New Roman"/>
                <a:cs typeface="Times New Roman"/>
              </a:rPr>
              <a:t> dokumentację</a:t>
            </a:r>
            <a:r>
              <a:rPr dirty="0" sz="1200">
                <a:latin typeface="Times New Roman"/>
                <a:cs typeface="Times New Roman"/>
              </a:rPr>
              <a:t> tych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egzaminów.</a:t>
            </a:r>
            <a:endParaRPr sz="1200">
              <a:latin typeface="Times New Roman"/>
              <a:cs typeface="Times New Roman"/>
            </a:endParaRPr>
          </a:p>
          <a:p>
            <a:pPr algn="just" marL="55244" marR="8890">
              <a:lnSpc>
                <a:spcPct val="1435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Dokumentacja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przedstawiana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zainteresowanej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obecności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przewodniczącego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konkretnej</a:t>
            </a:r>
            <a:r>
              <a:rPr dirty="0" sz="1200">
                <a:latin typeface="Times New Roman"/>
                <a:cs typeface="Times New Roman"/>
              </a:rPr>
              <a:t> komisji </a:t>
            </a:r>
            <a:r>
              <a:rPr dirty="0" sz="1200" spc="-5">
                <a:latin typeface="Times New Roman"/>
                <a:cs typeface="Times New Roman"/>
              </a:rPr>
              <a:t>przeprowadzającej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sprawdzian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egzamin.</a:t>
            </a:r>
            <a:endParaRPr sz="1200">
              <a:latin typeface="Times New Roman"/>
              <a:cs typeface="Times New Roman"/>
            </a:endParaRPr>
          </a:p>
          <a:p>
            <a:pPr algn="just" marL="55244" marR="762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Przewodniczący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obecny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trakcie</a:t>
            </a:r>
            <a:r>
              <a:rPr dirty="0" sz="1200">
                <a:latin typeface="Times New Roman"/>
                <a:cs typeface="Times New Roman"/>
              </a:rPr>
              <a:t> udostępniania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dokumentacji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obowiązany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szczegółowo </a:t>
            </a:r>
            <a:r>
              <a:rPr dirty="0" sz="1200">
                <a:latin typeface="Times New Roman"/>
                <a:cs typeface="Times New Roman"/>
              </a:rPr>
              <a:t>omówić </a:t>
            </a:r>
            <a:r>
              <a:rPr dirty="0" sz="1200" spc="-5">
                <a:latin typeface="Times New Roman"/>
                <a:cs typeface="Times New Roman"/>
              </a:rPr>
              <a:t>przebieg </a:t>
            </a:r>
            <a:r>
              <a:rPr dirty="0" sz="1200">
                <a:latin typeface="Times New Roman"/>
                <a:cs typeface="Times New Roman"/>
              </a:rPr>
              <a:t>tego </a:t>
            </a:r>
            <a:r>
              <a:rPr dirty="0" sz="1200" spc="-5">
                <a:latin typeface="Times New Roman"/>
                <a:cs typeface="Times New Roman"/>
              </a:rPr>
              <a:t>egzaminu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wskazać </a:t>
            </a:r>
            <a:r>
              <a:rPr dirty="0" sz="1200">
                <a:latin typeface="Times New Roman"/>
                <a:cs typeface="Times New Roman"/>
              </a:rPr>
              <a:t>mocne i </a:t>
            </a:r>
            <a:r>
              <a:rPr dirty="0" sz="1200" spc="-5">
                <a:latin typeface="Times New Roman"/>
                <a:cs typeface="Times New Roman"/>
              </a:rPr>
              <a:t>słabe strony ucznia,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także </a:t>
            </a:r>
            <a:r>
              <a:rPr dirty="0" sz="1200">
                <a:latin typeface="Times New Roman"/>
                <a:cs typeface="Times New Roman"/>
              </a:rPr>
              <a:t>dokonać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porównania </a:t>
            </a:r>
            <a:r>
              <a:rPr dirty="0" sz="1200" spc="-5">
                <a:latin typeface="Times New Roman"/>
                <a:cs typeface="Times New Roman"/>
              </a:rPr>
              <a:t>odpowiedzi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pisemnych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ustnych</a:t>
            </a:r>
            <a:endParaRPr sz="1200">
              <a:latin typeface="Times New Roman"/>
              <a:cs typeface="Times New Roman"/>
            </a:endParaRPr>
          </a:p>
          <a:p>
            <a:pPr algn="just" marL="55244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wymaganiami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edukacyjnymi.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6627" y="438404"/>
            <a:ext cx="6053455" cy="28448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83845" marR="5080">
              <a:lnSpc>
                <a:spcPct val="14380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</a:rPr>
              <a:t>Uczeń, </a:t>
            </a:r>
            <a:r>
              <a:rPr dirty="0" sz="1200">
                <a:latin typeface="Times New Roman"/>
                <a:cs typeface="Times New Roman"/>
              </a:rPr>
              <a:t>który z przyczyn </a:t>
            </a:r>
            <a:r>
              <a:rPr dirty="0" sz="1200" spc="-5">
                <a:latin typeface="Times New Roman"/>
                <a:cs typeface="Times New Roman"/>
              </a:rPr>
              <a:t>usprawiedliwionych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przystąpił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egzaminu poprawkowego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wyznaczonym terminie, </a:t>
            </a:r>
            <a:r>
              <a:rPr dirty="0" sz="1200">
                <a:latin typeface="Times New Roman"/>
                <a:cs typeface="Times New Roman"/>
              </a:rPr>
              <a:t>może przystąpić do niego w </a:t>
            </a:r>
            <a:r>
              <a:rPr dirty="0" sz="1200" spc="-5">
                <a:latin typeface="Times New Roman"/>
                <a:cs typeface="Times New Roman"/>
              </a:rPr>
              <a:t>dodatkowym </a:t>
            </a:r>
            <a:r>
              <a:rPr dirty="0" sz="1200">
                <a:latin typeface="Times New Roman"/>
                <a:cs typeface="Times New Roman"/>
              </a:rPr>
              <a:t>terminie, </a:t>
            </a:r>
            <a:r>
              <a:rPr dirty="0" sz="1200" spc="-5">
                <a:latin typeface="Times New Roman"/>
                <a:cs typeface="Times New Roman"/>
              </a:rPr>
              <a:t>wyznaczonym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5">
                <a:latin typeface="Times New Roman"/>
                <a:cs typeface="Times New Roman"/>
              </a:rPr>
              <a:t> szkoły,</a:t>
            </a:r>
            <a:r>
              <a:rPr dirty="0" sz="1200">
                <a:latin typeface="Times New Roman"/>
                <a:cs typeface="Times New Roman"/>
              </a:rPr>
              <a:t> nie </a:t>
            </a:r>
            <a:r>
              <a:rPr dirty="0" sz="1200" spc="-5">
                <a:latin typeface="Times New Roman"/>
                <a:cs typeface="Times New Roman"/>
              </a:rPr>
              <a:t>później</a:t>
            </a:r>
            <a:r>
              <a:rPr dirty="0" sz="1200">
                <a:latin typeface="Times New Roman"/>
                <a:cs typeface="Times New Roman"/>
              </a:rPr>
              <a:t> niż do końca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września.</a:t>
            </a:r>
            <a:endParaRPr sz="1200">
              <a:latin typeface="Times New Roman"/>
              <a:cs typeface="Times New Roman"/>
            </a:endParaRPr>
          </a:p>
          <a:p>
            <a:pPr algn="just" marL="283845" marR="5080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>
                <a:latin typeface="Times New Roman"/>
                <a:cs typeface="Times New Roman"/>
              </a:rPr>
              <a:t> 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zdał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poprawkowego,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>
                <a:latin typeface="Times New Roman"/>
                <a:cs typeface="Times New Roman"/>
              </a:rPr>
              <a:t> promocji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programowo wyższej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powtarza klasę.</a:t>
            </a:r>
            <a:endParaRPr sz="1200">
              <a:latin typeface="Times New Roman"/>
              <a:cs typeface="Times New Roman"/>
            </a:endParaRPr>
          </a:p>
          <a:p>
            <a:pPr algn="just" marL="2413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</a:rPr>
              <a:t>Zastrzeżenia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ustalonej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wyniku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>
              <a:lnSpc>
                <a:spcPts val="208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poprawkowego,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zgłasza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pięciu</a:t>
            </a:r>
            <a:r>
              <a:rPr dirty="0" sz="1200">
                <a:latin typeface="Times New Roman"/>
                <a:cs typeface="Times New Roman"/>
              </a:rPr>
              <a:t> dni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roboczych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 </a:t>
            </a:r>
            <a:r>
              <a:rPr dirty="0" sz="1200">
                <a:latin typeface="Times New Roman"/>
                <a:cs typeface="Times New Roman"/>
              </a:rPr>
              <a:t>poprawkowego.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KARTA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000" spc="-10">
                <a:latin typeface="Times New Roman"/>
                <a:cs typeface="Times New Roman"/>
              </a:rPr>
              <a:t>KLASA….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5508" y="3343909"/>
          <a:ext cx="6222365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2060"/>
                <a:gridCol w="487679"/>
                <a:gridCol w="489585"/>
                <a:gridCol w="487680"/>
                <a:gridCol w="488950"/>
                <a:gridCol w="488949"/>
                <a:gridCol w="487045"/>
                <a:gridCol w="488314"/>
                <a:gridCol w="1549400"/>
              </a:tblGrid>
              <a:tr h="270128">
                <a:tc>
                  <a:txBody>
                    <a:bodyPr/>
                    <a:lstStyle/>
                    <a:p>
                      <a:pPr marL="7112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Nazwisko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ucznia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n-l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n-l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n-l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n-l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n-l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n-l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n-l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Ocena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wychowawcy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80"/>
                      </a:solidFill>
                      <a:prstDash val="solid"/>
                    </a:lnL>
                    <a:lnR w="6350">
                      <a:solidFill>
                        <a:srgbClr val="000080"/>
                      </a:solidFill>
                      <a:prstDash val="solid"/>
                    </a:lnR>
                    <a:lnT w="6350">
                      <a:solidFill>
                        <a:srgbClr val="000080"/>
                      </a:solidFill>
                      <a:prstDash val="solid"/>
                    </a:lnT>
                    <a:lnB w="6350">
                      <a:solidFill>
                        <a:srgbClr val="000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67944" y="4047871"/>
            <a:ext cx="6195695" cy="554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1300" marR="8890" indent="-229235">
              <a:lnSpc>
                <a:spcPct val="143900"/>
              </a:lnSpc>
              <a:spcBef>
                <a:spcPts val="100"/>
              </a:spcBef>
              <a:buAutoNum type="arabicPeriod" startAt="28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zgromadzonych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uśrednionej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ocenie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wstawionej</a:t>
            </a:r>
            <a:r>
              <a:rPr dirty="0" sz="1200">
                <a:latin typeface="Times New Roman"/>
                <a:cs typeface="Times New Roman"/>
              </a:rPr>
              <a:t> 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uczących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pedagoga,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 biblioteki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nauczycieli świetlicy, </a:t>
            </a:r>
            <a:r>
              <a:rPr dirty="0" sz="1200">
                <a:latin typeface="Times New Roman"/>
                <a:cs typeface="Times New Roman"/>
              </a:rPr>
              <a:t>wystawia ocenę z </a:t>
            </a:r>
            <a:r>
              <a:rPr dirty="0" sz="1200" spc="-5">
                <a:latin typeface="Times New Roman"/>
                <a:cs typeface="Times New Roman"/>
              </a:rPr>
              <a:t>zachowania </a:t>
            </a:r>
            <a:r>
              <a:rPr dirty="0" sz="1200">
                <a:latin typeface="Times New Roman"/>
                <a:cs typeface="Times New Roman"/>
              </a:rPr>
              <a:t>na koniec każdego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semestru.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25"/>
              </a:spcBef>
              <a:buAutoNum type="arabicPeriod" startAt="28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ustalaniu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zachowania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którego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stwierdzono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zaburzenia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endParaRPr sz="1200">
              <a:latin typeface="Times New Roman"/>
              <a:cs typeface="Times New Roman"/>
            </a:endParaRPr>
          </a:p>
          <a:p>
            <a:pPr algn="just" marL="241300" marR="6985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odchylenia rozwojowe, należy </a:t>
            </a:r>
            <a:r>
              <a:rPr dirty="0" sz="1200">
                <a:latin typeface="Times New Roman"/>
                <a:cs typeface="Times New Roman"/>
              </a:rPr>
              <a:t>uwzględnić </a:t>
            </a:r>
            <a:r>
              <a:rPr dirty="0" sz="1200" spc="-5">
                <a:latin typeface="Times New Roman"/>
                <a:cs typeface="Times New Roman"/>
              </a:rPr>
              <a:t>wpływ stwierdzonych zaburzeń </a:t>
            </a:r>
            <a:r>
              <a:rPr dirty="0" sz="1200">
                <a:latin typeface="Times New Roman"/>
                <a:cs typeface="Times New Roman"/>
              </a:rPr>
              <a:t>lub odchyleń na jego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zachowanie </a:t>
            </a:r>
            <a:r>
              <a:rPr dirty="0" sz="1200">
                <a:latin typeface="Times New Roman"/>
                <a:cs typeface="Times New Roman"/>
              </a:rPr>
              <a:t>na podstawie </a:t>
            </a:r>
            <a:r>
              <a:rPr dirty="0" sz="1200" spc="-5">
                <a:latin typeface="Times New Roman"/>
                <a:cs typeface="Times New Roman"/>
              </a:rPr>
              <a:t>orzeczenia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potrzebie kształcenia </a:t>
            </a:r>
            <a:r>
              <a:rPr dirty="0" sz="1200">
                <a:latin typeface="Times New Roman"/>
                <a:cs typeface="Times New Roman"/>
              </a:rPr>
              <a:t>specjalnego </a:t>
            </a:r>
            <a:r>
              <a:rPr dirty="0" sz="1200" spc="-5">
                <a:latin typeface="Times New Roman"/>
                <a:cs typeface="Times New Roman"/>
              </a:rPr>
              <a:t>albo indywidualnego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</a:t>
            </a:r>
            <a:r>
              <a:rPr dirty="0" sz="1200">
                <a:latin typeface="Times New Roman"/>
                <a:cs typeface="Times New Roman"/>
              </a:rPr>
              <a:t> lub opinii poradni </a:t>
            </a:r>
            <a:r>
              <a:rPr dirty="0" sz="1200" spc="-5">
                <a:latin typeface="Times New Roman"/>
                <a:cs typeface="Times New Roman"/>
              </a:rPr>
              <a:t>psychologiczno- pedagogicznej.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25"/>
              </a:spcBef>
              <a:buAutoNum type="arabicPeriod" startAt="30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wyniku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klasyfikacji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śródrocznej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stwierdzono,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poziom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osiągnięć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endParaRPr sz="1200">
              <a:latin typeface="Times New Roman"/>
              <a:cs typeface="Times New Roman"/>
            </a:endParaRPr>
          </a:p>
          <a:p>
            <a:pPr algn="just" marL="241300" marR="952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uniemożliwi </a:t>
            </a:r>
            <a:r>
              <a:rPr dirty="0" sz="1200">
                <a:latin typeface="Times New Roman"/>
                <a:cs typeface="Times New Roman"/>
              </a:rPr>
              <a:t>lub utrudni </a:t>
            </a:r>
            <a:r>
              <a:rPr dirty="0" sz="1200" spc="-5">
                <a:latin typeface="Times New Roman"/>
                <a:cs typeface="Times New Roman"/>
              </a:rPr>
              <a:t>kontynuowanie nauki </a:t>
            </a:r>
            <a:r>
              <a:rPr dirty="0" sz="1200">
                <a:latin typeface="Times New Roman"/>
                <a:cs typeface="Times New Roman"/>
              </a:rPr>
              <a:t>w klasie </a:t>
            </a:r>
            <a:r>
              <a:rPr dirty="0" sz="1200" spc="-5">
                <a:latin typeface="Times New Roman"/>
                <a:cs typeface="Times New Roman"/>
              </a:rPr>
              <a:t>programowo wyższej, szkoła,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miarę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stwarza </a:t>
            </a:r>
            <a:r>
              <a:rPr dirty="0" sz="1200">
                <a:latin typeface="Times New Roman"/>
                <a:cs typeface="Times New Roman"/>
              </a:rPr>
              <a:t>uczniowi </a:t>
            </a:r>
            <a:r>
              <a:rPr dirty="0" sz="1200" spc="-5">
                <a:latin typeface="Times New Roman"/>
                <a:cs typeface="Times New Roman"/>
              </a:rPr>
              <a:t>szansę uzupełnienia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braków.</a:t>
            </a:r>
            <a:endParaRPr sz="1200">
              <a:latin typeface="Times New Roman"/>
              <a:cs typeface="Times New Roman"/>
            </a:endParaRPr>
          </a:p>
          <a:p>
            <a:pPr algn="just" marL="241300" marR="7620" indent="-229235">
              <a:lnSpc>
                <a:spcPct val="143300"/>
              </a:lnSpc>
              <a:spcBef>
                <a:spcPts val="10"/>
              </a:spcBef>
              <a:buAutoNum type="arabicPeriod" startAt="31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ciągu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semestru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 </a:t>
            </a:r>
            <a:r>
              <a:rPr dirty="0" sz="1200" spc="-5">
                <a:latin typeface="Times New Roman"/>
                <a:cs typeface="Times New Roman"/>
              </a:rPr>
              <a:t>IV-VIII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zobowiązany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wystawienia co</a:t>
            </a:r>
            <a:r>
              <a:rPr dirty="0" sz="1200" spc="5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najmniej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trzech bieżących</a:t>
            </a:r>
            <a:r>
              <a:rPr dirty="0" sz="1200">
                <a:latin typeface="Times New Roman"/>
                <a:cs typeface="Times New Roman"/>
              </a:rPr>
              <a:t> ocen.</a:t>
            </a:r>
            <a:endParaRPr sz="1200">
              <a:latin typeface="Times New Roman"/>
              <a:cs typeface="Times New Roman"/>
            </a:endParaRPr>
          </a:p>
          <a:p>
            <a:pPr algn="just" marL="241300" marR="6350" indent="-229235">
              <a:lnSpc>
                <a:spcPct val="143700"/>
              </a:lnSpc>
              <a:spcBef>
                <a:spcPts val="5"/>
              </a:spcBef>
              <a:buAutoNum type="arabicPeriod" startAt="31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Sprawdzian</a:t>
            </a:r>
            <a:r>
              <a:rPr dirty="0" sz="1200">
                <a:latin typeface="Times New Roman"/>
                <a:cs typeface="Times New Roman"/>
              </a:rPr>
              <a:t> godzinny i </a:t>
            </a:r>
            <a:r>
              <a:rPr dirty="0" sz="1200" spc="-5">
                <a:latin typeface="Times New Roman"/>
                <a:cs typeface="Times New Roman"/>
              </a:rPr>
              <a:t>praca klasowa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klasach </a:t>
            </a:r>
            <a:r>
              <a:rPr dirty="0" sz="1200">
                <a:latin typeface="Times New Roman"/>
                <a:cs typeface="Times New Roman"/>
              </a:rPr>
              <a:t>IV-VIII powinny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zapowiedziane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tydzień </a:t>
            </a:r>
            <a:r>
              <a:rPr dirty="0" sz="1200" spc="-5">
                <a:latin typeface="Times New Roman"/>
                <a:cs typeface="Times New Roman"/>
              </a:rPr>
              <a:t>przed </a:t>
            </a:r>
            <a:r>
              <a:rPr dirty="0" sz="1200">
                <a:latin typeface="Times New Roman"/>
                <a:cs typeface="Times New Roman"/>
              </a:rPr>
              <a:t>ich </a:t>
            </a:r>
            <a:r>
              <a:rPr dirty="0" sz="1200" spc="-5">
                <a:latin typeface="Times New Roman"/>
                <a:cs typeface="Times New Roman"/>
              </a:rPr>
              <a:t>realizacją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zaznaczone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nauczycieli w „Dzienniku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elektronicznym”.</a:t>
            </a:r>
            <a:endParaRPr sz="1200">
              <a:latin typeface="Times New Roman"/>
              <a:cs typeface="Times New Roman"/>
            </a:endParaRPr>
          </a:p>
          <a:p>
            <a:pPr algn="just" marL="241300" marR="12065" indent="-229235">
              <a:lnSpc>
                <a:spcPts val="2080"/>
              </a:lnSpc>
              <a:spcBef>
                <a:spcPts val="165"/>
              </a:spcBef>
              <a:buAutoNum type="arabicPeriod" startAt="31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ciągu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tygodnia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odbyć nie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więcej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trzy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godzinne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sprawdziany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prace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klasowe.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445"/>
              </a:spcBef>
              <a:buAutoNum type="arabicPeriod" startAt="31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Począwszy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IV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podstawowej,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promocję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programowo</a:t>
            </a:r>
            <a:endParaRPr sz="1200">
              <a:latin typeface="Times New Roman"/>
              <a:cs typeface="Times New Roman"/>
            </a:endParaRPr>
          </a:p>
          <a:p>
            <a:pPr algn="just" marL="241300" marR="762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wyższej,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>
                <a:latin typeface="Times New Roman"/>
                <a:cs typeface="Times New Roman"/>
              </a:rPr>
              <a:t> 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szkolnym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planie</a:t>
            </a:r>
            <a:r>
              <a:rPr dirty="0" sz="1200" spc="-5">
                <a:latin typeface="Times New Roman"/>
                <a:cs typeface="Times New Roman"/>
              </a:rPr>
              <a:t> nauczania,</a:t>
            </a:r>
            <a:r>
              <a:rPr dirty="0" sz="1200">
                <a:latin typeface="Times New Roman"/>
                <a:cs typeface="Times New Roman"/>
              </a:rPr>
              <a:t> uzyskał </a:t>
            </a:r>
            <a:r>
              <a:rPr dirty="0" sz="1200" spc="-5">
                <a:latin typeface="Times New Roman"/>
                <a:cs typeface="Times New Roman"/>
              </a:rPr>
              <a:t>roczne </a:t>
            </a:r>
            <a:r>
              <a:rPr dirty="0" sz="1200">
                <a:latin typeface="Times New Roman"/>
                <a:cs typeface="Times New Roman"/>
              </a:rPr>
              <a:t>oceny klasyfikacyjne </a:t>
            </a:r>
            <a:r>
              <a:rPr dirty="0" sz="1200" spc="-5">
                <a:latin typeface="Times New Roman"/>
                <a:cs typeface="Times New Roman"/>
              </a:rPr>
              <a:t>wyższe </a:t>
            </a:r>
            <a:r>
              <a:rPr dirty="0" sz="1200" spc="5">
                <a:latin typeface="Times New Roman"/>
                <a:cs typeface="Times New Roman"/>
              </a:rPr>
              <a:t>od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>
                <a:latin typeface="Times New Roman"/>
                <a:cs typeface="Times New Roman"/>
              </a:rPr>
              <a:t> niedostatecznej,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7944" y="438404"/>
            <a:ext cx="6193790" cy="423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41300" marR="6350" indent="-229235">
              <a:lnSpc>
                <a:spcPct val="143800"/>
              </a:lnSpc>
              <a:spcBef>
                <a:spcPts val="90"/>
              </a:spcBef>
              <a:buAutoNum type="arabicPeriod" startAt="3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Począwszy </a:t>
            </a:r>
            <a:r>
              <a:rPr dirty="0" sz="1200">
                <a:latin typeface="Times New Roman"/>
                <a:cs typeface="Times New Roman"/>
              </a:rPr>
              <a:t>od klasy IV szkoły </a:t>
            </a:r>
            <a:r>
              <a:rPr dirty="0" sz="1200" spc="-5">
                <a:latin typeface="Times New Roman"/>
                <a:cs typeface="Times New Roman"/>
              </a:rPr>
              <a:t>podstawowej, </a:t>
            </a:r>
            <a:r>
              <a:rPr dirty="0" sz="1200">
                <a:latin typeface="Times New Roman"/>
                <a:cs typeface="Times New Roman"/>
              </a:rPr>
              <a:t>uczeń, który w </a:t>
            </a:r>
            <a:r>
              <a:rPr dirty="0" sz="1200" spc="-5">
                <a:latin typeface="Times New Roman"/>
                <a:cs typeface="Times New Roman"/>
              </a:rPr>
              <a:t>wyniku klasyfikacji rocznej </a:t>
            </a:r>
            <a:r>
              <a:rPr dirty="0" sz="1200">
                <a:latin typeface="Times New Roman"/>
                <a:cs typeface="Times New Roman"/>
              </a:rPr>
              <a:t>uzyskał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obowiązkowych zajęć edukacyjnych średnią </a:t>
            </a:r>
            <a:r>
              <a:rPr dirty="0" sz="1200">
                <a:latin typeface="Times New Roman"/>
                <a:cs typeface="Times New Roman"/>
              </a:rPr>
              <a:t>ocen </a:t>
            </a:r>
            <a:r>
              <a:rPr dirty="0" sz="1200" spc="-5">
                <a:latin typeface="Times New Roman"/>
                <a:cs typeface="Times New Roman"/>
              </a:rPr>
              <a:t>co najmniej </a:t>
            </a:r>
            <a:r>
              <a:rPr dirty="0" sz="1200">
                <a:latin typeface="Times New Roman"/>
                <a:cs typeface="Times New Roman"/>
              </a:rPr>
              <a:t>4,75 </a:t>
            </a:r>
            <a:r>
              <a:rPr dirty="0" sz="1200" spc="-5">
                <a:latin typeface="Times New Roman"/>
                <a:cs typeface="Times New Roman"/>
              </a:rPr>
              <a:t>oraz co najmniej bardzo </a:t>
            </a:r>
            <a:r>
              <a:rPr dirty="0" sz="1200">
                <a:latin typeface="Times New Roman"/>
                <a:cs typeface="Times New Roman"/>
              </a:rPr>
              <a:t> dobrą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promocję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wyróżnieniem.</a:t>
            </a:r>
            <a:endParaRPr sz="1200">
              <a:latin typeface="Times New Roman"/>
              <a:cs typeface="Times New Roman"/>
            </a:endParaRPr>
          </a:p>
          <a:p>
            <a:pPr algn="just" marL="241300" marR="7620" indent="-229235">
              <a:lnSpc>
                <a:spcPts val="2080"/>
              </a:lnSpc>
              <a:spcBef>
                <a:spcPts val="160"/>
              </a:spcBef>
              <a:buAutoNum type="arabicPeriod" startAt="3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Uczniowi, </a:t>
            </a:r>
            <a:r>
              <a:rPr dirty="0" sz="1200">
                <a:latin typeface="Times New Roman"/>
                <a:cs typeface="Times New Roman"/>
              </a:rPr>
              <a:t>który </a:t>
            </a:r>
            <a:r>
              <a:rPr dirty="0" sz="1200" spc="-5">
                <a:latin typeface="Times New Roman"/>
                <a:cs typeface="Times New Roman"/>
              </a:rPr>
              <a:t>uczęszczał </a:t>
            </a:r>
            <a:r>
              <a:rPr dirty="0" sz="1200">
                <a:latin typeface="Times New Roman"/>
                <a:cs typeface="Times New Roman"/>
              </a:rPr>
              <a:t>na dodatkowe </a:t>
            </a:r>
            <a:r>
              <a:rPr dirty="0" sz="1200" spc="-5">
                <a:latin typeface="Times New Roman"/>
                <a:cs typeface="Times New Roman"/>
              </a:rPr>
              <a:t>zajęcia edukacyjne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religię </a:t>
            </a:r>
            <a:r>
              <a:rPr dirty="0" sz="1200">
                <a:latin typeface="Times New Roman"/>
                <a:cs typeface="Times New Roman"/>
              </a:rPr>
              <a:t>albo </a:t>
            </a:r>
            <a:r>
              <a:rPr dirty="0" sz="1200" spc="-5">
                <a:latin typeface="Times New Roman"/>
                <a:cs typeface="Times New Roman"/>
              </a:rPr>
              <a:t>etykę,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średniej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ocen, wlicza się</a:t>
            </a:r>
            <a:r>
              <a:rPr dirty="0" sz="1200">
                <a:latin typeface="Times New Roman"/>
                <a:cs typeface="Times New Roman"/>
              </a:rPr>
              <a:t> także</a:t>
            </a:r>
            <a:r>
              <a:rPr dirty="0" sz="1200" spc="-5">
                <a:latin typeface="Times New Roman"/>
                <a:cs typeface="Times New Roman"/>
              </a:rPr>
              <a:t> roczne </a:t>
            </a:r>
            <a:r>
              <a:rPr dirty="0" sz="1200">
                <a:latin typeface="Times New Roman"/>
                <a:cs typeface="Times New Roman"/>
              </a:rPr>
              <a:t>oceny uzyskane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tych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445"/>
              </a:spcBef>
              <a:buAutoNum type="arabicPeriod" startAt="3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Finaliści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konkursów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przedmiotowych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zasięgu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wojewódzkim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  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krajowym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szkole</a:t>
            </a:r>
            <a:endParaRPr sz="1200">
              <a:latin typeface="Times New Roman"/>
              <a:cs typeface="Times New Roman"/>
            </a:endParaRPr>
          </a:p>
          <a:p>
            <a:pPr algn="just" marL="24130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otrzymują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danych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celującą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roczną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ocenę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klasyfikacyjną.</a:t>
            </a:r>
            <a:endParaRPr sz="1200">
              <a:latin typeface="Times New Roman"/>
              <a:cs typeface="Times New Roman"/>
            </a:endParaRPr>
          </a:p>
          <a:p>
            <a:pPr algn="just" marL="241300" marR="5715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>
                <a:latin typeface="Times New Roman"/>
                <a:cs typeface="Times New Roman"/>
              </a:rPr>
              <a:t> 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tytuł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laureata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konkursu</a:t>
            </a:r>
            <a:r>
              <a:rPr dirty="0" sz="1200">
                <a:latin typeface="Times New Roman"/>
                <a:cs typeface="Times New Roman"/>
              </a:rPr>
              <a:t> przedmiotowego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zasięgu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wojewódzkim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krajowym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uzyskał</a:t>
            </a:r>
            <a:r>
              <a:rPr dirty="0" sz="1200">
                <a:latin typeface="Times New Roman"/>
                <a:cs typeface="Times New Roman"/>
              </a:rPr>
              <a:t> po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albo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 </a:t>
            </a:r>
            <a:r>
              <a:rPr dirty="0" sz="1200">
                <a:latin typeface="Times New Roman"/>
                <a:cs typeface="Times New Roman"/>
              </a:rPr>
              <a:t>z tych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celującą </a:t>
            </a:r>
            <a:r>
              <a:rPr dirty="0" sz="1200">
                <a:latin typeface="Times New Roman"/>
                <a:cs typeface="Times New Roman"/>
              </a:rPr>
              <a:t>końcową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-5">
                <a:latin typeface="Times New Roman"/>
                <a:cs typeface="Times New Roman"/>
              </a:rPr>
              <a:t> klasyfikacyjną.</a:t>
            </a:r>
            <a:endParaRPr sz="1200">
              <a:latin typeface="Times New Roman"/>
              <a:cs typeface="Times New Roman"/>
            </a:endParaRPr>
          </a:p>
          <a:p>
            <a:pPr algn="just" marL="3199765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31</a:t>
            </a:r>
            <a:endParaRPr sz="1200">
              <a:latin typeface="Times New Roman"/>
              <a:cs typeface="Times New Roman"/>
            </a:endParaRPr>
          </a:p>
          <a:p>
            <a:pPr algn="just" lvl="1" marL="422909" marR="5080" indent="-229235">
              <a:lnSpc>
                <a:spcPct val="143800"/>
              </a:lnSpc>
              <a:spcBef>
                <a:spcPts val="5"/>
              </a:spcBef>
              <a:buAutoNum type="arabicPeriod"/>
              <a:tabLst>
                <a:tab pos="423545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miesiąc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 śródrocznym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rocznym</a:t>
            </a:r>
            <a:r>
              <a:rPr dirty="0" sz="1200">
                <a:latin typeface="Times New Roman"/>
                <a:cs typeface="Times New Roman"/>
              </a:rPr>
              <a:t> klasyfikacyjnym </a:t>
            </a:r>
            <a:r>
              <a:rPr dirty="0" sz="1200" spc="-5">
                <a:latin typeface="Times New Roman"/>
                <a:cs typeface="Times New Roman"/>
              </a:rPr>
              <a:t>zebraniem </a:t>
            </a:r>
            <a:r>
              <a:rPr dirty="0" sz="1200">
                <a:latin typeface="Times New Roman"/>
                <a:cs typeface="Times New Roman"/>
              </a:rPr>
              <a:t>rady </a:t>
            </a:r>
            <a:r>
              <a:rPr dirty="0" sz="1200" spc="-5">
                <a:latin typeface="Times New Roman"/>
                <a:cs typeface="Times New Roman"/>
              </a:rPr>
              <a:t>pedagogicznej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>
                <a:latin typeface="Times New Roman"/>
                <a:cs typeface="Times New Roman"/>
              </a:rPr>
              <a:t> klasy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obowiązani</a:t>
            </a:r>
            <a:r>
              <a:rPr dirty="0" sz="1200">
                <a:latin typeface="Times New Roman"/>
                <a:cs typeface="Times New Roman"/>
              </a:rPr>
              <a:t> poinformować ucznia i jego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(prawnych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opiekunów) o </a:t>
            </a:r>
            <a:r>
              <a:rPr dirty="0" sz="1200" spc="-5">
                <a:latin typeface="Times New Roman"/>
                <a:cs typeface="Times New Roman"/>
              </a:rPr>
              <a:t>przewidywanej </a:t>
            </a:r>
            <a:r>
              <a:rPr dirty="0" sz="1200">
                <a:latin typeface="Times New Roman"/>
                <a:cs typeface="Times New Roman"/>
              </a:rPr>
              <a:t> dla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niego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śródrocznej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niedostatecznej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ocenie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3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przewidywanej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nagannej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8213" y="4642230"/>
            <a:ext cx="4063365" cy="553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1445">
              <a:lnSpc>
                <a:spcPct val="144200"/>
              </a:lnSpc>
              <a:spcBef>
                <a:spcPts val="100"/>
              </a:spcBef>
              <a:tabLst>
                <a:tab pos="976630" algn="l"/>
                <a:tab pos="1273810" algn="l"/>
                <a:tab pos="2197100" algn="l"/>
                <a:tab pos="3387090" algn="l"/>
                <a:tab pos="3458845" algn="l"/>
              </a:tabLst>
            </a:pPr>
            <a:r>
              <a:rPr dirty="0" sz="1200">
                <a:latin typeface="Times New Roman"/>
                <a:cs typeface="Times New Roman"/>
              </a:rPr>
              <a:t>info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muje 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</a:t>
            </a:r>
            <a:r>
              <a:rPr dirty="0" sz="1200">
                <a:latin typeface="Times New Roman"/>
                <a:cs typeface="Times New Roman"/>
              </a:rPr>
              <a:t>ę 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również 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ów 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dku	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groż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nia  powi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mia	o	możliwoś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	pr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prow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>
                <a:latin typeface="Times New Roman"/>
                <a:cs typeface="Times New Roman"/>
              </a:rPr>
              <a:t>nia		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>
                <a:latin typeface="Times New Roman"/>
                <a:cs typeface="Times New Roman"/>
              </a:rPr>
              <a:t>minu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300" y="4642230"/>
            <a:ext cx="1918335" cy="8153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marR="5080" indent="-229235">
              <a:lnSpc>
                <a:spcPct val="143700"/>
              </a:lnSpc>
              <a:spcBef>
                <a:spcPts val="105"/>
              </a:spcBef>
              <a:tabLst>
                <a:tab pos="1395730" algn="l"/>
                <a:tab pos="1696085" algn="l"/>
              </a:tabLst>
            </a:pPr>
            <a:r>
              <a:rPr dirty="0" sz="1200">
                <a:latin typeface="Times New Roman"/>
                <a:cs typeface="Times New Roman"/>
              </a:rPr>
              <a:t>2.   W 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powy</a:t>
            </a:r>
            <a:r>
              <a:rPr dirty="0" sz="1200" spc="-10">
                <a:latin typeface="Times New Roman"/>
                <a:cs typeface="Times New Roman"/>
              </a:rPr>
              <a:t>ż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ym	te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ie  </a:t>
            </a:r>
            <a:r>
              <a:rPr dirty="0" sz="1200" spc="-5">
                <a:latin typeface="Times New Roman"/>
                <a:cs typeface="Times New Roman"/>
              </a:rPr>
              <a:t>nieklasyfikowaniem	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klasyfikacyjnego.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9300" y="5433186"/>
            <a:ext cx="6010910" cy="26092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41300" marR="5080" indent="-229235">
              <a:lnSpc>
                <a:spcPct val="143800"/>
              </a:lnSpc>
              <a:spcBef>
                <a:spcPts val="90"/>
              </a:spcBef>
              <a:buAutoNum type="arabicPeriod" startAt="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Miesiąc przed klasyfikacją półroczną (roczną) wychowawca informuje </a:t>
            </a:r>
            <a:r>
              <a:rPr dirty="0" sz="1200">
                <a:latin typeface="Times New Roman"/>
                <a:cs typeface="Times New Roman"/>
              </a:rPr>
              <a:t>rodziców </a:t>
            </a:r>
            <a:r>
              <a:rPr dirty="0" sz="1200" spc="-5">
                <a:latin typeface="Times New Roman"/>
                <a:cs typeface="Times New Roman"/>
              </a:rPr>
              <a:t>oddzielnym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pismem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drogą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elektroniczną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przewidzianych</a:t>
            </a:r>
            <a:r>
              <a:rPr dirty="0" sz="1200">
                <a:latin typeface="Times New Roman"/>
                <a:cs typeface="Times New Roman"/>
              </a:rPr>
              <a:t> dla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niedostatecznych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semestralnych</a:t>
            </a:r>
            <a:r>
              <a:rPr dirty="0" sz="1200">
                <a:latin typeface="Times New Roman"/>
                <a:cs typeface="Times New Roman"/>
              </a:rPr>
              <a:t> (rocznych) </a:t>
            </a:r>
            <a:r>
              <a:rPr dirty="0" sz="1200" spc="-5">
                <a:latin typeface="Times New Roman"/>
                <a:cs typeface="Times New Roman"/>
              </a:rPr>
              <a:t>oraz/lub</a:t>
            </a:r>
            <a:r>
              <a:rPr dirty="0" sz="1200">
                <a:latin typeface="Times New Roman"/>
                <a:cs typeface="Times New Roman"/>
              </a:rPr>
              <a:t> ocenie nagannej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zachowania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Rodzice potwierdzają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podpisem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zwrotną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e- dzienniku.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35"/>
              </a:spcBef>
              <a:buAutoNum type="arabicPeriod" startAt="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Zawiadomienie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pisemne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zawiera następujące </a:t>
            </a:r>
            <a:r>
              <a:rPr dirty="0" sz="1200">
                <a:latin typeface="Times New Roman"/>
                <a:cs typeface="Times New Roman"/>
              </a:rPr>
              <a:t>treści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3834129">
              <a:lnSpc>
                <a:spcPct val="100000"/>
              </a:lnSpc>
              <a:spcBef>
                <a:spcPts val="860"/>
              </a:spcBef>
            </a:pP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imiona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nazwisko rodziców)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marL="36639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ZAWIADOMIENIE</a:t>
            </a:r>
            <a:endParaRPr sz="1200">
              <a:latin typeface="Times New Roman"/>
              <a:cs typeface="Times New Roman"/>
            </a:endParaRPr>
          </a:p>
          <a:p>
            <a:pPr marL="11303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Informuję,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że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syna/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córki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uczennicy/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.............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przewiduje 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śródroczną/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188" y="8017764"/>
            <a:ext cx="2016760" cy="8140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5575" marR="5080">
              <a:lnSpc>
                <a:spcPct val="1435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roczną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niedostateczną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naganną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(podpis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38982" y="8097392"/>
            <a:ext cx="37223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8615" algn="l"/>
                <a:tab pos="3344545" algn="l"/>
              </a:tabLst>
            </a:pP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 spc="-5">
                <a:latin typeface="Times New Roman"/>
                <a:cs typeface="Times New Roman"/>
              </a:rPr>
              <a:t>ę</a:t>
            </a:r>
            <a:r>
              <a:rPr dirty="0" sz="1200">
                <a:latin typeface="Times New Roman"/>
                <a:cs typeface="Times New Roman"/>
              </a:rPr>
              <a:t>ć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duk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ny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	i/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</a:t>
            </a:r>
            <a:r>
              <a:rPr dirty="0" sz="1200" spc="5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ro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ą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ą	</a:t>
            </a:r>
            <a:r>
              <a:rPr dirty="0" sz="1200" spc="1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ce</a:t>
            </a:r>
            <a:r>
              <a:rPr dirty="0" sz="1200" b="1">
                <a:latin typeface="Times New Roman"/>
                <a:cs typeface="Times New Roman"/>
              </a:rPr>
              <a:t>nę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4600" y="8921241"/>
            <a:ext cx="5923280" cy="9525"/>
          </a:xfrm>
          <a:custGeom>
            <a:avLst/>
            <a:gdLst/>
            <a:ahLst/>
            <a:cxnLst/>
            <a:rect l="l" t="t" r="r" b="b"/>
            <a:pathLst>
              <a:path w="5923280" h="9525">
                <a:moveTo>
                  <a:pt x="5923153" y="0"/>
                </a:moveTo>
                <a:lnTo>
                  <a:pt x="0" y="0"/>
                </a:lnTo>
                <a:lnTo>
                  <a:pt x="0" y="9144"/>
                </a:lnTo>
                <a:lnTo>
                  <a:pt x="5923153" y="9144"/>
                </a:lnTo>
                <a:lnTo>
                  <a:pt x="5923153" y="0"/>
                </a:lnTo>
                <a:close/>
              </a:path>
            </a:pathLst>
          </a:custGeom>
          <a:solidFill>
            <a:srgbClr val="0000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57859" y="9089948"/>
            <a:ext cx="6102985" cy="8153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41300" marR="5080" indent="-229235">
              <a:lnSpc>
                <a:spcPct val="143700"/>
              </a:lnSpc>
              <a:spcBef>
                <a:spcPts val="105"/>
              </a:spcBef>
            </a:pPr>
            <a:r>
              <a:rPr dirty="0" sz="1200">
                <a:latin typeface="Times New Roman"/>
                <a:cs typeface="Times New Roman"/>
              </a:rPr>
              <a:t>6.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tydzień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śródrocznym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zebraniem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>
                <a:latin typeface="Times New Roman"/>
                <a:cs typeface="Times New Roman"/>
              </a:rPr>
              <a:t> klasy</a:t>
            </a:r>
            <a:r>
              <a:rPr dirty="0" sz="1200" spc="5">
                <a:latin typeface="Times New Roman"/>
                <a:cs typeface="Times New Roman"/>
              </a:rPr>
              <a:t> są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obowiązani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poinformować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(prawnych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opiekunów)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ustalonych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41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2985" cy="9225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1300" marR="6985">
              <a:lnSpc>
                <a:spcPct val="14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niego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ocenach </a:t>
            </a:r>
            <a:r>
              <a:rPr dirty="0" sz="1200">
                <a:latin typeface="Times New Roman"/>
                <a:cs typeface="Times New Roman"/>
              </a:rPr>
              <a:t>klasyfikacyjnych z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edukacyjnych </a:t>
            </a:r>
            <a:r>
              <a:rPr dirty="0" sz="1200" spc="-5">
                <a:latin typeface="Times New Roman"/>
                <a:cs typeface="Times New Roman"/>
              </a:rPr>
              <a:t>oraz ustalonej </a:t>
            </a:r>
            <a:r>
              <a:rPr dirty="0" sz="1200">
                <a:latin typeface="Times New Roman"/>
                <a:cs typeface="Times New Roman"/>
              </a:rPr>
              <a:t>ocenie </a:t>
            </a:r>
            <a:r>
              <a:rPr dirty="0" sz="1200" spc="-5">
                <a:latin typeface="Times New Roman"/>
                <a:cs typeface="Times New Roman"/>
              </a:rPr>
              <a:t>klasyfikacyjnej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zachowania.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9235">
              <a:lnSpc>
                <a:spcPct val="143600"/>
              </a:lnSpc>
              <a:spcBef>
                <a:spcPts val="10"/>
              </a:spcBef>
              <a:buAutoNum type="arabicPeriod" startAt="7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Informacje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wynikach</a:t>
            </a:r>
            <a:r>
              <a:rPr dirty="0" sz="1200">
                <a:latin typeface="Times New Roman"/>
                <a:cs typeface="Times New Roman"/>
              </a:rPr>
              <a:t> nauczania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rodzice/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prawni</a:t>
            </a:r>
            <a:r>
              <a:rPr dirty="0" sz="1200">
                <a:latin typeface="Times New Roman"/>
                <a:cs typeface="Times New Roman"/>
              </a:rPr>
              <a:t> opiekunowie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 </a:t>
            </a:r>
            <a:r>
              <a:rPr dirty="0" sz="1200">
                <a:latin typeface="Times New Roman"/>
                <a:cs typeface="Times New Roman"/>
              </a:rPr>
              <a:t>klas </a:t>
            </a:r>
            <a:r>
              <a:rPr dirty="0" sz="1200" spc="-5">
                <a:latin typeface="Times New Roman"/>
                <a:cs typeface="Times New Roman"/>
              </a:rPr>
              <a:t>I-III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IV-VIII uzyskują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bieżąco </a:t>
            </a:r>
            <a:r>
              <a:rPr dirty="0" sz="1200">
                <a:latin typeface="Times New Roman"/>
                <a:cs typeface="Times New Roman"/>
              </a:rPr>
              <a:t>w e-Dzienniku oraz </a:t>
            </a:r>
            <a:r>
              <a:rPr dirty="0" sz="1200" spc="-5">
                <a:latin typeface="Times New Roman"/>
                <a:cs typeface="Times New Roman"/>
              </a:rPr>
              <a:t>podczas wywiadówek.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 </a:t>
            </a:r>
            <a:r>
              <a:rPr dirty="0" sz="1200">
                <a:latin typeface="Times New Roman"/>
                <a:cs typeface="Times New Roman"/>
              </a:rPr>
              <a:t>niepowodzeń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>
                <a:latin typeface="Times New Roman"/>
                <a:cs typeface="Times New Roman"/>
              </a:rPr>
              <a:t>ucznia i braku kontaktu </a:t>
            </a:r>
            <a:r>
              <a:rPr dirty="0" sz="1200" spc="-5">
                <a:latin typeface="Times New Roman"/>
                <a:cs typeface="Times New Roman"/>
              </a:rPr>
              <a:t>ze strony </a:t>
            </a:r>
            <a:r>
              <a:rPr dirty="0" sz="1200">
                <a:latin typeface="Times New Roman"/>
                <a:cs typeface="Times New Roman"/>
              </a:rPr>
              <a:t>rodziców nauczyciel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umawia się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</a:t>
            </a:r>
            <a:r>
              <a:rPr dirty="0" sz="1200">
                <a:latin typeface="Times New Roman"/>
                <a:cs typeface="Times New Roman"/>
              </a:rPr>
              <a:t> na rozmowę</a:t>
            </a:r>
            <a:r>
              <a:rPr dirty="0" sz="1200" spc="-5">
                <a:latin typeface="Times New Roman"/>
                <a:cs typeface="Times New Roman"/>
              </a:rPr>
              <a:t> indywidualną.</a:t>
            </a:r>
            <a:endParaRPr sz="1200">
              <a:latin typeface="Times New Roman"/>
              <a:cs typeface="Times New Roman"/>
            </a:endParaRPr>
          </a:p>
          <a:p>
            <a:pPr algn="r" marR="2781935">
              <a:lnSpc>
                <a:spcPct val="100000"/>
              </a:lnSpc>
              <a:spcBef>
                <a:spcPts val="625"/>
              </a:spcBef>
            </a:pPr>
            <a:r>
              <a:rPr dirty="0" sz="1200" spc="-75" b="1">
                <a:latin typeface="Times New Roman"/>
                <a:cs typeface="Times New Roman"/>
              </a:rPr>
              <a:t>§32</a:t>
            </a:r>
            <a:endParaRPr sz="1200">
              <a:latin typeface="Times New Roman"/>
              <a:cs typeface="Times New Roman"/>
            </a:endParaRPr>
          </a:p>
          <a:p>
            <a:pPr algn="r" lvl="1" marL="181610" marR="2758440" indent="-18161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181610" algn="l"/>
              </a:tabLst>
            </a:pPr>
            <a:r>
              <a:rPr dirty="0" sz="1200" spc="-5">
                <a:latin typeface="Times New Roman"/>
                <a:cs typeface="Times New Roman"/>
              </a:rPr>
              <a:t>Ogólne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kryteria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edukacyjnych.</a:t>
            </a:r>
            <a:endParaRPr sz="1200">
              <a:latin typeface="Times New Roman"/>
              <a:cs typeface="Times New Roman"/>
            </a:endParaRPr>
          </a:p>
          <a:p>
            <a:pPr lvl="2" marL="51879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Stopień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celujący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otrzymuje</a:t>
            </a:r>
            <a:r>
              <a:rPr dirty="0" sz="1200" spc="-5">
                <a:latin typeface="Times New Roman"/>
                <a:cs typeface="Times New Roman"/>
              </a:rPr>
              <a:t> uczeń,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który:</a:t>
            </a:r>
            <a:endParaRPr sz="1200">
              <a:latin typeface="Times New Roman"/>
              <a:cs typeface="Times New Roman"/>
            </a:endParaRPr>
          </a:p>
          <a:p>
            <a:pPr lvl="3" marL="687705" marR="6985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68834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posiada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umiejętności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znacznie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wykraczające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podstawę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programową,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samodzielnie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twórczo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rozwija swoje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uzdolnieni,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lub;</a:t>
            </a:r>
            <a:endParaRPr sz="1200">
              <a:latin typeface="Times New Roman"/>
              <a:cs typeface="Times New Roman"/>
            </a:endParaRPr>
          </a:p>
          <a:p>
            <a:pPr lvl="3" marL="687705" marR="5715" indent="-228600">
              <a:lnSpc>
                <a:spcPct val="143500"/>
              </a:lnSpc>
              <a:spcBef>
                <a:spcPts val="10"/>
              </a:spcBef>
              <a:buAutoNum type="alphaLcParenR"/>
              <a:tabLst>
                <a:tab pos="688340" algn="l"/>
              </a:tabLst>
            </a:pPr>
            <a:r>
              <a:rPr dirty="0" sz="1200">
                <a:latin typeface="Times New Roman"/>
                <a:cs typeface="Times New Roman"/>
              </a:rPr>
              <a:t>biegle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posługuje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zdobytymi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wiadomościami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umiejętnościami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problemów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teoretycznych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praktycznych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proponuje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nietypowe,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lub;</a:t>
            </a:r>
            <a:endParaRPr sz="1200">
              <a:latin typeface="Times New Roman"/>
              <a:cs typeface="Times New Roman"/>
            </a:endParaRPr>
          </a:p>
          <a:p>
            <a:pPr lvl="3" marL="687705" marR="8890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688340" algn="l"/>
              </a:tabLst>
            </a:pPr>
            <a:r>
              <a:rPr dirty="0" sz="1200">
                <a:latin typeface="Times New Roman"/>
                <a:cs typeface="Times New Roman"/>
              </a:rPr>
              <a:t>osiąga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sukcesy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konkursach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olimpiadach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przedmiotowych,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zawodach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szczebla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wyższego</a:t>
            </a:r>
            <a:r>
              <a:rPr dirty="0" sz="1200">
                <a:latin typeface="Times New Roman"/>
                <a:cs typeface="Times New Roman"/>
              </a:rPr>
              <a:t> niż </a:t>
            </a:r>
            <a:r>
              <a:rPr dirty="0" sz="1200" spc="-5">
                <a:latin typeface="Times New Roman"/>
                <a:cs typeface="Times New Roman"/>
              </a:rPr>
              <a:t>szkolny.</a:t>
            </a:r>
            <a:endParaRPr sz="1200">
              <a:latin typeface="Times New Roman"/>
              <a:cs typeface="Times New Roman"/>
            </a:endParaRPr>
          </a:p>
          <a:p>
            <a:pPr algn="r" lvl="2" marL="181610" marR="76835" indent="-18161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181610" algn="l"/>
              </a:tabLst>
            </a:pPr>
            <a:r>
              <a:rPr dirty="0" sz="1200" spc="-5">
                <a:latin typeface="Times New Roman"/>
                <a:cs typeface="Times New Roman"/>
              </a:rPr>
              <a:t>Stopień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bardzo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dobry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otrzymuje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dobrą,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ponadto:</a:t>
            </a:r>
            <a:endParaRPr sz="1200">
              <a:latin typeface="Times New Roman"/>
              <a:cs typeface="Times New Roman"/>
            </a:endParaRPr>
          </a:p>
          <a:p>
            <a:pPr algn="r" lvl="3" marL="266065" marR="34290" indent="-26606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266065" algn="l"/>
                <a:tab pos="266700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pełnym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>
                <a:latin typeface="Times New Roman"/>
                <a:cs typeface="Times New Roman"/>
              </a:rPr>
              <a:t> opanował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>
                <a:latin typeface="Times New Roman"/>
                <a:cs typeface="Times New Roman"/>
              </a:rPr>
              <a:t> programem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nauczania;</a:t>
            </a:r>
            <a:endParaRPr sz="1200">
              <a:latin typeface="Times New Roman"/>
              <a:cs typeface="Times New Roman"/>
            </a:endParaRPr>
          </a:p>
          <a:p>
            <a:pPr lvl="3" marL="518795" marR="762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potrafi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stosować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zdobytą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wiedzę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problemów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zadań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nowych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sytuacjach;</a:t>
            </a:r>
            <a:endParaRPr sz="1200">
              <a:latin typeface="Times New Roman"/>
              <a:cs typeface="Times New Roman"/>
            </a:endParaRPr>
          </a:p>
          <a:p>
            <a:pPr lvl="3" marL="518795" marR="6985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wykazuje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samodzielność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potrafi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korzystać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różnych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źródeł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wiedzy.</a:t>
            </a:r>
            <a:endParaRPr sz="1200">
              <a:latin typeface="Times New Roman"/>
              <a:cs typeface="Times New Roman"/>
            </a:endParaRPr>
          </a:p>
          <a:p>
            <a:pPr lvl="2" marL="332740" indent="-18224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333375" algn="l"/>
              </a:tabLst>
            </a:pPr>
            <a:r>
              <a:rPr dirty="0" sz="1200" spc="-5">
                <a:latin typeface="Times New Roman"/>
                <a:cs typeface="Times New Roman"/>
              </a:rPr>
              <a:t>Stopień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dobry otrzymuje uczeń,</a:t>
            </a:r>
            <a:r>
              <a:rPr dirty="0" sz="1200">
                <a:latin typeface="Times New Roman"/>
                <a:cs typeface="Times New Roman"/>
              </a:rPr>
              <a:t> który:</a:t>
            </a:r>
            <a:endParaRPr sz="1200">
              <a:latin typeface="Times New Roman"/>
              <a:cs typeface="Times New Roman"/>
            </a:endParaRPr>
          </a:p>
          <a:p>
            <a:pPr lvl="3" marL="602615" marR="5080" indent="-361315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602615" algn="l"/>
                <a:tab pos="603250" algn="l"/>
              </a:tabLst>
            </a:pPr>
            <a:r>
              <a:rPr dirty="0" sz="1200" spc="-5">
                <a:latin typeface="Times New Roman"/>
                <a:cs typeface="Times New Roman"/>
              </a:rPr>
              <a:t>opanował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pełnym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programem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nauczania;</a:t>
            </a:r>
            <a:endParaRPr sz="1200">
              <a:latin typeface="Times New Roman"/>
              <a:cs typeface="Times New Roman"/>
            </a:endParaRPr>
          </a:p>
          <a:p>
            <a:pPr lvl="3" marL="602615" indent="-270510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602615" algn="l"/>
                <a:tab pos="603250" algn="l"/>
              </a:tabLst>
            </a:pPr>
            <a:r>
              <a:rPr dirty="0" sz="1200" spc="-5">
                <a:latin typeface="Times New Roman"/>
                <a:cs typeface="Times New Roman"/>
              </a:rPr>
              <a:t>poprawnie stosuje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wiadomości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nauczania;</a:t>
            </a:r>
            <a:endParaRPr sz="1200">
              <a:latin typeface="Times New Roman"/>
              <a:cs typeface="Times New Roman"/>
            </a:endParaRPr>
          </a:p>
          <a:p>
            <a:pPr lvl="3" marL="602615" indent="-2705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02615" algn="l"/>
                <a:tab pos="60325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rozwiązuje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podwyższonym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stopniu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trudności.</a:t>
            </a:r>
            <a:endParaRPr sz="1200">
              <a:latin typeface="Times New Roman"/>
              <a:cs typeface="Times New Roman"/>
            </a:endParaRPr>
          </a:p>
          <a:p>
            <a:pPr lvl="2" marL="332740" indent="-18224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33375" algn="l"/>
              </a:tabLst>
            </a:pPr>
            <a:r>
              <a:rPr dirty="0" sz="1200" spc="-5">
                <a:latin typeface="Times New Roman"/>
                <a:cs typeface="Times New Roman"/>
              </a:rPr>
              <a:t>Stopień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dostateczny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podstawowy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poziom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wymagań,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który:</a:t>
            </a:r>
            <a:endParaRPr sz="1200">
              <a:latin typeface="Times New Roman"/>
              <a:cs typeface="Times New Roman"/>
            </a:endParaRPr>
          </a:p>
          <a:p>
            <a:pPr lvl="3" marL="518795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opanował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pełnym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umiejętności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programem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nauczania;</a:t>
            </a:r>
            <a:endParaRPr sz="1200">
              <a:latin typeface="Times New Roman"/>
              <a:cs typeface="Times New Roman"/>
            </a:endParaRPr>
          </a:p>
          <a:p>
            <a:pPr lvl="3" marL="51879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rozwiązuje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typowe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zadania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teoretyczne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praktyczne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stopniu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trudności;</a:t>
            </a:r>
            <a:endParaRPr sz="1200">
              <a:latin typeface="Times New Roman"/>
              <a:cs typeface="Times New Roman"/>
            </a:endParaRPr>
          </a:p>
          <a:p>
            <a:pPr lvl="3" marL="518795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posiada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poprawnego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rozumowania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wnioskowania.</a:t>
            </a:r>
            <a:endParaRPr sz="1200">
              <a:latin typeface="Times New Roman"/>
              <a:cs typeface="Times New Roman"/>
            </a:endParaRPr>
          </a:p>
          <a:p>
            <a:pPr lvl="2" marL="332740" indent="-182245">
              <a:lnSpc>
                <a:spcPct val="100000"/>
              </a:lnSpc>
              <a:spcBef>
                <a:spcPts val="630"/>
              </a:spcBef>
              <a:buAutoNum type="arabicParenR"/>
              <a:tabLst>
                <a:tab pos="333375" algn="l"/>
              </a:tabLst>
            </a:pPr>
            <a:r>
              <a:rPr dirty="0" sz="1200" spc="-5">
                <a:latin typeface="Times New Roman"/>
                <a:cs typeface="Times New Roman"/>
              </a:rPr>
              <a:t>Stopień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dopuszczający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który:</a:t>
            </a:r>
            <a:endParaRPr sz="1200">
              <a:latin typeface="Times New Roman"/>
              <a:cs typeface="Times New Roman"/>
            </a:endParaRPr>
          </a:p>
          <a:p>
            <a:pPr lvl="3" marL="518795" marR="6350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posiada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bezwzględnie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konieczne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danym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etapie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niższe jednak</a:t>
            </a:r>
            <a:r>
              <a:rPr dirty="0" sz="1200">
                <a:latin typeface="Times New Roman"/>
                <a:cs typeface="Times New Roman"/>
              </a:rPr>
              <a:t> niż</a:t>
            </a:r>
            <a:r>
              <a:rPr dirty="0" sz="1200" spc="-5">
                <a:latin typeface="Times New Roman"/>
                <a:cs typeface="Times New Roman"/>
              </a:rPr>
              <a:t> wymagania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podstawowe;</a:t>
            </a:r>
            <a:endParaRPr sz="1200">
              <a:latin typeface="Times New Roman"/>
              <a:cs typeface="Times New Roman"/>
            </a:endParaRPr>
          </a:p>
          <a:p>
            <a:pPr lvl="3" marL="518795" marR="5715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519430" algn="l"/>
              </a:tabLst>
            </a:pP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braki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umiejętnościach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podstawą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programową,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braki</a:t>
            </a:r>
            <a:r>
              <a:rPr dirty="0" sz="1200">
                <a:latin typeface="Times New Roman"/>
                <a:cs typeface="Times New Roman"/>
              </a:rPr>
              <a:t> 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przekraczają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dalszego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6014085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27355" marR="9525" indent="-228600">
              <a:lnSpc>
                <a:spcPct val="1433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rozwiązuje </a:t>
            </a:r>
            <a:r>
              <a:rPr dirty="0" sz="1200">
                <a:latin typeface="Times New Roman"/>
                <a:cs typeface="Times New Roman"/>
              </a:rPr>
              <a:t>z pomocą nauczyciela typowe </a:t>
            </a:r>
            <a:r>
              <a:rPr dirty="0" sz="1200" spc="-5">
                <a:latin typeface="Times New Roman"/>
                <a:cs typeface="Times New Roman"/>
              </a:rPr>
              <a:t>zadania teoretyczne </a:t>
            </a:r>
            <a:r>
              <a:rPr dirty="0" sz="1200">
                <a:latin typeface="Times New Roman"/>
                <a:cs typeface="Times New Roman"/>
              </a:rPr>
              <a:t>i praktyczne o </a:t>
            </a:r>
            <a:r>
              <a:rPr dirty="0" sz="1200" spc="-5">
                <a:latin typeface="Times New Roman"/>
                <a:cs typeface="Times New Roman"/>
              </a:rPr>
              <a:t>niewielkim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stopniu trudności.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182245">
              <a:lnSpc>
                <a:spcPct val="100000"/>
              </a:lnSpc>
              <a:spcBef>
                <a:spcPts val="635"/>
              </a:spcBef>
              <a:buAutoNum type="arabicParenR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Stopień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niedostateczny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otrzymuje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które:</a:t>
            </a:r>
            <a:endParaRPr sz="1200">
              <a:latin typeface="Times New Roman"/>
              <a:cs typeface="Times New Roman"/>
            </a:endParaRPr>
          </a:p>
          <a:p>
            <a:pPr algn="just" lvl="1" marL="427355" marR="9525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opanował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umiejętności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nauczania,</a:t>
            </a:r>
            <a:r>
              <a:rPr dirty="0" sz="1200">
                <a:latin typeface="Times New Roman"/>
                <a:cs typeface="Times New Roman"/>
              </a:rPr>
              <a:t> które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konieczne </a:t>
            </a:r>
            <a:r>
              <a:rPr dirty="0" sz="1200" spc="5">
                <a:latin typeface="Times New Roman"/>
                <a:cs typeface="Times New Roman"/>
              </a:rPr>
              <a:t>są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dalszego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kształcenia;</a:t>
            </a:r>
            <a:endParaRPr sz="1200">
              <a:latin typeface="Times New Roman"/>
              <a:cs typeface="Times New Roman"/>
            </a:endParaRPr>
          </a:p>
          <a:p>
            <a:pPr algn="just" lvl="1" marL="427355" indent="-22923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potrafi</a:t>
            </a:r>
            <a:r>
              <a:rPr dirty="0" sz="1200" spc="48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rozwiązać</a:t>
            </a:r>
            <a:r>
              <a:rPr dirty="0" sz="1200" spc="5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praktycznych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teoretycznych</a:t>
            </a:r>
            <a:r>
              <a:rPr dirty="0" sz="1200" spc="4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elementarnym</a:t>
            </a:r>
            <a:r>
              <a:rPr dirty="0" sz="1200" spc="4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stopniu</a:t>
            </a:r>
            <a:endParaRPr sz="1200">
              <a:latin typeface="Times New Roman"/>
              <a:cs typeface="Times New Roman"/>
            </a:endParaRPr>
          </a:p>
          <a:p>
            <a:pPr algn="just" marL="42735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trudności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nawet</a:t>
            </a:r>
            <a:r>
              <a:rPr dirty="0" sz="1200">
                <a:latin typeface="Times New Roman"/>
                <a:cs typeface="Times New Roman"/>
              </a:rPr>
              <a:t> z pomocą</a:t>
            </a:r>
            <a:r>
              <a:rPr dirty="0" sz="1200" spc="-5">
                <a:latin typeface="Times New Roman"/>
                <a:cs typeface="Times New Roman"/>
              </a:rPr>
              <a:t> nauczyciela;</a:t>
            </a:r>
            <a:endParaRPr sz="1200">
              <a:latin typeface="Times New Roman"/>
              <a:cs typeface="Times New Roman"/>
            </a:endParaRPr>
          </a:p>
          <a:p>
            <a:pPr algn="just" lvl="1" marL="427355" indent="-229235">
              <a:lnSpc>
                <a:spcPct val="100000"/>
              </a:lnSpc>
              <a:spcBef>
                <a:spcPts val="635"/>
              </a:spcBef>
              <a:buAutoNum type="alphaLcParenR" startAt="3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rozumie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podstawowych </a:t>
            </a:r>
            <a:r>
              <a:rPr dirty="0" sz="1200">
                <a:latin typeface="Times New Roman"/>
                <a:cs typeface="Times New Roman"/>
              </a:rPr>
              <a:t>pojęć;</a:t>
            </a:r>
            <a:endParaRPr sz="1200">
              <a:latin typeface="Times New Roman"/>
              <a:cs typeface="Times New Roman"/>
            </a:endParaRPr>
          </a:p>
          <a:p>
            <a:pPr algn="just" lvl="1" marL="427355" indent="-229235">
              <a:lnSpc>
                <a:spcPct val="100000"/>
              </a:lnSpc>
              <a:spcBef>
                <a:spcPts val="625"/>
              </a:spcBef>
              <a:buAutoNum type="alphaLcParenR" startAt="3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wykazuje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brak systematyczności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chęci</a:t>
            </a:r>
            <a:r>
              <a:rPr dirty="0" sz="1200">
                <a:latin typeface="Times New Roman"/>
                <a:cs typeface="Times New Roman"/>
              </a:rPr>
              <a:t> do nauki.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181610">
              <a:lnSpc>
                <a:spcPct val="143700"/>
              </a:lnSpc>
              <a:spcBef>
                <a:spcPts val="5"/>
              </a:spcBef>
              <a:buAutoNum type="arabicParenR" startAt="6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przypadku, </a:t>
            </a:r>
            <a:r>
              <a:rPr dirty="0" sz="1200">
                <a:latin typeface="Times New Roman"/>
                <a:cs typeface="Times New Roman"/>
              </a:rPr>
              <a:t>gdy uczeń z opinią nie </a:t>
            </a:r>
            <a:r>
              <a:rPr dirty="0" sz="1200" spc="-5">
                <a:latin typeface="Times New Roman"/>
                <a:cs typeface="Times New Roman"/>
              </a:rPr>
              <a:t>spełnia </a:t>
            </a:r>
            <a:r>
              <a:rPr dirty="0" sz="1200" spc="-10">
                <a:latin typeface="Times New Roman"/>
                <a:cs typeface="Times New Roman"/>
              </a:rPr>
              <a:t>swoich </a:t>
            </a:r>
            <a:r>
              <a:rPr dirty="0" sz="1200" spc="-5">
                <a:latin typeface="Times New Roman"/>
                <a:cs typeface="Times New Roman"/>
              </a:rPr>
              <a:t>obowiązków </a:t>
            </a:r>
            <a:r>
              <a:rPr dirty="0" sz="1200">
                <a:latin typeface="Times New Roman"/>
                <a:cs typeface="Times New Roman"/>
              </a:rPr>
              <a:t>szkolnych </a:t>
            </a:r>
            <a:r>
              <a:rPr dirty="0" sz="1200" spc="-5">
                <a:latin typeface="Times New Roman"/>
                <a:cs typeface="Times New Roman"/>
              </a:rPr>
              <a:t>(takich </a:t>
            </a:r>
            <a:r>
              <a:rPr dirty="0" sz="1200">
                <a:latin typeface="Times New Roman"/>
                <a:cs typeface="Times New Roman"/>
              </a:rPr>
              <a:t>jak;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zeszytu,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przygotowanie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uczestniczenie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wyrównawczych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konsultacjach)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zaleceniami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zawartymi w </a:t>
            </a:r>
            <a:r>
              <a:rPr dirty="0" sz="1200">
                <a:latin typeface="Times New Roman"/>
                <a:cs typeface="Times New Roman"/>
              </a:rPr>
              <a:t>opinii </a:t>
            </a:r>
            <a:r>
              <a:rPr dirty="0" sz="1200" spc="-5">
                <a:latin typeface="Times New Roman"/>
                <a:cs typeface="Times New Roman"/>
              </a:rPr>
              <a:t>nauczyciel </a:t>
            </a:r>
            <a:r>
              <a:rPr dirty="0" sz="1200" spc="5">
                <a:latin typeface="Times New Roman"/>
                <a:cs typeface="Times New Roman"/>
              </a:rPr>
              <a:t>ma </a:t>
            </a:r>
            <a:r>
              <a:rPr dirty="0" sz="1200">
                <a:latin typeface="Times New Roman"/>
                <a:cs typeface="Times New Roman"/>
              </a:rPr>
              <a:t>prawo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wystawić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niedostateczną.</a:t>
            </a:r>
            <a:endParaRPr sz="1200">
              <a:latin typeface="Times New Roman"/>
              <a:cs typeface="Times New Roman"/>
            </a:endParaRPr>
          </a:p>
          <a:p>
            <a:pPr algn="just" marL="241300" marR="8890" indent="-181610">
              <a:lnSpc>
                <a:spcPct val="143300"/>
              </a:lnSpc>
              <a:spcBef>
                <a:spcPts val="15"/>
              </a:spcBef>
              <a:buAutoNum type="arabicParenR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otrzymał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niedostateczną,</a:t>
            </a:r>
            <a:r>
              <a:rPr dirty="0" sz="1200">
                <a:latin typeface="Times New Roman"/>
                <a:cs typeface="Times New Roman"/>
              </a:rPr>
              <a:t> szkoła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stwarzają</a:t>
            </a:r>
            <a:r>
              <a:rPr dirty="0" sz="1200">
                <a:latin typeface="Times New Roman"/>
                <a:cs typeface="Times New Roman"/>
              </a:rPr>
              <a:t> mu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szansę uzupełnienia</a:t>
            </a:r>
            <a:r>
              <a:rPr dirty="0" sz="1200">
                <a:latin typeface="Times New Roman"/>
                <a:cs typeface="Times New Roman"/>
              </a:rPr>
              <a:t> braków.</a:t>
            </a:r>
            <a:endParaRPr sz="1200">
              <a:latin typeface="Times New Roman"/>
              <a:cs typeface="Times New Roman"/>
            </a:endParaRPr>
          </a:p>
          <a:p>
            <a:pPr marL="29464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§33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Warunki, sposób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kryteria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oceniania</a:t>
            </a:r>
            <a:r>
              <a:rPr dirty="0" sz="1200" spc="-5">
                <a:latin typeface="Times New Roman"/>
                <a:cs typeface="Times New Roman"/>
              </a:rPr>
              <a:t> zachowania: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35"/>
              </a:spcBef>
              <a:buSzPct val="83333"/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Śródroczna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roczna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uwzględnia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lvl="2" marL="87693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877569" algn="l"/>
              </a:tabLst>
            </a:pPr>
            <a:r>
              <a:rPr dirty="0" sz="1200" spc="-5">
                <a:latin typeface="Times New Roman"/>
                <a:cs typeface="Times New Roman"/>
              </a:rPr>
              <a:t>wywiązywanie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obowiązków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ucznia;</a:t>
            </a:r>
            <a:endParaRPr sz="1200">
              <a:latin typeface="Times New Roman"/>
              <a:cs typeface="Times New Roman"/>
            </a:endParaRPr>
          </a:p>
          <a:p>
            <a:pPr lvl="2" marL="876935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877569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postępowanie</a:t>
            </a:r>
            <a:r>
              <a:rPr dirty="0" sz="1200">
                <a:latin typeface="Times New Roman"/>
                <a:cs typeface="Times New Roman"/>
              </a:rPr>
              <a:t> zgodne 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szkolnej;</a:t>
            </a:r>
            <a:endParaRPr sz="1200">
              <a:latin typeface="Times New Roman"/>
              <a:cs typeface="Times New Roman"/>
            </a:endParaRPr>
          </a:p>
          <a:p>
            <a:pPr lvl="2" marL="87693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877569" algn="l"/>
              </a:tabLst>
            </a:pPr>
            <a:r>
              <a:rPr dirty="0" sz="1200" spc="-5">
                <a:latin typeface="Times New Roman"/>
                <a:cs typeface="Times New Roman"/>
              </a:rPr>
              <a:t>dbałość </a:t>
            </a:r>
            <a:r>
              <a:rPr dirty="0" sz="1200">
                <a:latin typeface="Times New Roman"/>
                <a:cs typeface="Times New Roman"/>
              </a:rPr>
              <a:t>o honor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tradycje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lvl="2" marL="876935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877569" algn="l"/>
              </a:tabLst>
            </a:pPr>
            <a:r>
              <a:rPr dirty="0" sz="1200" spc="-5">
                <a:latin typeface="Times New Roman"/>
                <a:cs typeface="Times New Roman"/>
              </a:rPr>
              <a:t>dbałość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-5">
                <a:latin typeface="Times New Roman"/>
                <a:cs typeface="Times New Roman"/>
              </a:rPr>
              <a:t> piękno</a:t>
            </a:r>
            <a:r>
              <a:rPr dirty="0" sz="1200">
                <a:latin typeface="Times New Roman"/>
                <a:cs typeface="Times New Roman"/>
              </a:rPr>
              <a:t> mowy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ojczystej;</a:t>
            </a:r>
            <a:endParaRPr sz="1200">
              <a:latin typeface="Times New Roman"/>
              <a:cs typeface="Times New Roman"/>
            </a:endParaRPr>
          </a:p>
          <a:p>
            <a:pPr lvl="2" marL="87693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877569" algn="l"/>
              </a:tabLst>
            </a:pPr>
            <a:r>
              <a:rPr dirty="0" sz="1200" spc="-5">
                <a:latin typeface="Times New Roman"/>
                <a:cs typeface="Times New Roman"/>
              </a:rPr>
              <a:t>dbałość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osób;</a:t>
            </a:r>
            <a:endParaRPr sz="1200">
              <a:latin typeface="Times New Roman"/>
              <a:cs typeface="Times New Roman"/>
            </a:endParaRPr>
          </a:p>
          <a:p>
            <a:pPr lvl="2" marL="876935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876935" algn="l"/>
                <a:tab pos="877569" algn="l"/>
              </a:tabLst>
            </a:pPr>
            <a:r>
              <a:rPr dirty="0" sz="1200" spc="-5">
                <a:latin typeface="Times New Roman"/>
                <a:cs typeface="Times New Roman"/>
              </a:rPr>
              <a:t>godne,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kulturalne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szkole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nią;</a:t>
            </a:r>
            <a:endParaRPr sz="1200">
              <a:latin typeface="Times New Roman"/>
              <a:cs typeface="Times New Roman"/>
            </a:endParaRPr>
          </a:p>
          <a:p>
            <a:pPr lvl="2" marL="87693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877569" algn="l"/>
              </a:tabLst>
            </a:pPr>
            <a:r>
              <a:rPr dirty="0" sz="1200" spc="-5">
                <a:latin typeface="Times New Roman"/>
                <a:cs typeface="Times New Roman"/>
              </a:rPr>
              <a:t>okazywanie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szacunku </a:t>
            </a:r>
            <a:r>
              <a:rPr dirty="0" sz="1200">
                <a:latin typeface="Times New Roman"/>
                <a:cs typeface="Times New Roman"/>
              </a:rPr>
              <a:t>innym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osobom.</a:t>
            </a:r>
            <a:endParaRPr sz="1200">
              <a:latin typeface="Times New Roman"/>
              <a:cs typeface="Times New Roman"/>
            </a:endParaRPr>
          </a:p>
          <a:p>
            <a:pPr marL="241300" marR="9525" indent="-229235">
              <a:lnSpc>
                <a:spcPct val="143300"/>
              </a:lnSpc>
              <a:spcBef>
                <a:spcPts val="1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Śródroczną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roczną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klasyfikacyjną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według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następującej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skali,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podanymi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skrótami: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wzorowe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wz;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 bardzo </a:t>
            </a:r>
            <a:r>
              <a:rPr dirty="0" sz="1200">
                <a:latin typeface="Times New Roman"/>
                <a:cs typeface="Times New Roman"/>
              </a:rPr>
              <a:t>dobre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-bdb;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-db;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popr;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nieodpowiednie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ndp;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naganne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ng.</a:t>
            </a:r>
            <a:endParaRPr sz="1200">
              <a:latin typeface="Times New Roman"/>
              <a:cs typeface="Times New Roman"/>
            </a:endParaRPr>
          </a:p>
          <a:p>
            <a:pPr marL="241300" marR="8255" indent="-229235">
              <a:lnSpc>
                <a:spcPct val="143300"/>
              </a:lnSpc>
              <a:spcBef>
                <a:spcPts val="1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wpływu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i promocję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klasy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programowo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ukończenie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Uczniowi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realizującemu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odrębnych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przepisów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indywidualny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tok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6013450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1300" marR="8255">
              <a:lnSpc>
                <a:spcPct val="1433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nauki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spełniającemu</a:t>
            </a:r>
            <a:r>
              <a:rPr dirty="0" sz="1200">
                <a:latin typeface="Times New Roman"/>
                <a:cs typeface="Times New Roman"/>
              </a:rPr>
              <a:t> obowiązek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nauki</a:t>
            </a:r>
            <a:r>
              <a:rPr dirty="0" sz="1200">
                <a:latin typeface="Times New Roman"/>
                <a:cs typeface="Times New Roman"/>
              </a:rPr>
              <a:t> poza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szkołą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oceny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zachowania.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9235">
              <a:lnSpc>
                <a:spcPct val="143500"/>
              </a:lnSpc>
              <a:spcBef>
                <a:spcPts val="10"/>
              </a:spcBef>
              <a:buAutoNum type="arabicPeriod" startAt="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 </a:t>
            </a:r>
            <a:r>
              <a:rPr dirty="0" sz="1200">
                <a:latin typeface="Times New Roman"/>
                <a:cs typeface="Times New Roman"/>
              </a:rPr>
              <a:t>lub jego rodzice mogą </a:t>
            </a:r>
            <a:r>
              <a:rPr dirty="0" sz="1200" spc="-5">
                <a:latin typeface="Times New Roman"/>
                <a:cs typeface="Times New Roman"/>
              </a:rPr>
              <a:t>zgłosić zastrzeżenia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dyrektora, jeżeli </a:t>
            </a:r>
            <a:r>
              <a:rPr dirty="0" sz="1200">
                <a:latin typeface="Times New Roman"/>
                <a:cs typeface="Times New Roman"/>
              </a:rPr>
              <a:t>uznają, </a:t>
            </a:r>
            <a:r>
              <a:rPr dirty="0" sz="1200" spc="-5">
                <a:latin typeface="Times New Roman"/>
                <a:cs typeface="Times New Roman"/>
              </a:rPr>
              <a:t>że </a:t>
            </a:r>
            <a:r>
              <a:rPr dirty="0" sz="1200">
                <a:latin typeface="Times New Roman"/>
                <a:cs typeface="Times New Roman"/>
              </a:rPr>
              <a:t>roczna ocena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została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ustalona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niezgodnie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przepisami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dotyczącymi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trybu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zgłasza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ustalenia</a:t>
            </a:r>
            <a:r>
              <a:rPr dirty="0" sz="1200">
                <a:latin typeface="Times New Roman"/>
                <a:cs typeface="Times New Roman"/>
              </a:rPr>
              <a:t> rocznej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klasyfikacyjnej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zachowania,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później </a:t>
            </a:r>
            <a:r>
              <a:rPr dirty="0" sz="1200">
                <a:latin typeface="Times New Roman"/>
                <a:cs typeface="Times New Roman"/>
              </a:rPr>
              <a:t>niż w </a:t>
            </a:r>
            <a:r>
              <a:rPr dirty="0" sz="1200" spc="-5">
                <a:latin typeface="Times New Roman"/>
                <a:cs typeface="Times New Roman"/>
              </a:rPr>
              <a:t>terminie </a:t>
            </a:r>
            <a:r>
              <a:rPr dirty="0" sz="1200">
                <a:latin typeface="Times New Roman"/>
                <a:cs typeface="Times New Roman"/>
              </a:rPr>
              <a:t>2 dni </a:t>
            </a:r>
            <a:r>
              <a:rPr dirty="0" sz="1200" spc="-5">
                <a:latin typeface="Times New Roman"/>
                <a:cs typeface="Times New Roman"/>
              </a:rPr>
              <a:t>roboczych </a:t>
            </a:r>
            <a:r>
              <a:rPr dirty="0" sz="1200">
                <a:latin typeface="Times New Roman"/>
                <a:cs typeface="Times New Roman"/>
              </a:rPr>
              <a:t>od dnia zakończenia </a:t>
            </a:r>
            <a:r>
              <a:rPr dirty="0" sz="1200" spc="-5">
                <a:latin typeface="Times New Roman"/>
                <a:cs typeface="Times New Roman"/>
              </a:rPr>
              <a:t>rocznych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dydaktyczno-wychowawczych.</a:t>
            </a:r>
            <a:endParaRPr sz="1200">
              <a:latin typeface="Times New Roman"/>
              <a:cs typeface="Times New Roman"/>
            </a:endParaRPr>
          </a:p>
          <a:p>
            <a:pPr algn="just" marL="241300" marR="7620" indent="-229235">
              <a:lnSpc>
                <a:spcPct val="143300"/>
              </a:lnSpc>
              <a:spcBef>
                <a:spcPts val="15"/>
              </a:spcBef>
              <a:buAutoNum type="arabicPeriod" startAt="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stwierdzenia,</a:t>
            </a:r>
            <a:r>
              <a:rPr dirty="0" sz="1200">
                <a:latin typeface="Times New Roman"/>
                <a:cs typeface="Times New Roman"/>
              </a:rPr>
              <a:t> 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roczna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została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ustalona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niezgodnie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zapisami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niniejszego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dotyczącymi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ustalania tej </a:t>
            </a:r>
            <a:r>
              <a:rPr dirty="0" sz="1200" spc="-5">
                <a:latin typeface="Times New Roman"/>
                <a:cs typeface="Times New Roman"/>
              </a:rPr>
              <a:t>oceny:</a:t>
            </a:r>
            <a:endParaRPr sz="1200">
              <a:latin typeface="Times New Roman"/>
              <a:cs typeface="Times New Roman"/>
            </a:endParaRPr>
          </a:p>
          <a:p>
            <a:pPr algn="just" lvl="1" marL="42735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Powołuje komisję,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roczną</a:t>
            </a:r>
            <a:r>
              <a:rPr dirty="0" sz="1200">
                <a:latin typeface="Times New Roman"/>
                <a:cs typeface="Times New Roman"/>
              </a:rPr>
              <a:t> ocenę</a:t>
            </a:r>
            <a:r>
              <a:rPr dirty="0" sz="1200" spc="-5">
                <a:latin typeface="Times New Roman"/>
                <a:cs typeface="Times New Roman"/>
              </a:rPr>
              <a:t> klasyfikacyjną;</a:t>
            </a:r>
            <a:endParaRPr sz="1200">
              <a:latin typeface="Times New Roman"/>
              <a:cs typeface="Times New Roman"/>
            </a:endParaRPr>
          </a:p>
          <a:p>
            <a:pPr algn="just" lvl="1" marL="42735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wchodzą:</a:t>
            </a:r>
            <a:endParaRPr sz="1200">
              <a:latin typeface="Times New Roman"/>
              <a:cs typeface="Times New Roman"/>
            </a:endParaRPr>
          </a:p>
          <a:p>
            <a:pPr lvl="2" marL="60071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albo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niego </a:t>
            </a:r>
            <a:r>
              <a:rPr dirty="0" sz="1200" spc="-5">
                <a:latin typeface="Times New Roman"/>
                <a:cs typeface="Times New Roman"/>
              </a:rPr>
              <a:t>wyznaczony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jako </a:t>
            </a:r>
            <a:r>
              <a:rPr dirty="0" sz="1200" spc="-5">
                <a:latin typeface="Times New Roman"/>
                <a:cs typeface="Times New Roman"/>
              </a:rPr>
              <a:t>przewodniczący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komisji,</a:t>
            </a:r>
            <a:endParaRPr sz="1200">
              <a:latin typeface="Times New Roman"/>
              <a:cs typeface="Times New Roman"/>
            </a:endParaRPr>
          </a:p>
          <a:p>
            <a:pPr lvl="2" marL="60071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klasy,</a:t>
            </a:r>
            <a:endParaRPr sz="1200">
              <a:latin typeface="Times New Roman"/>
              <a:cs typeface="Times New Roman"/>
            </a:endParaRPr>
          </a:p>
          <a:p>
            <a:pPr lvl="2" marL="60071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wskazany</a:t>
            </a:r>
            <a:r>
              <a:rPr dirty="0" sz="1200">
                <a:latin typeface="Times New Roman"/>
                <a:cs typeface="Times New Roman"/>
              </a:rPr>
              <a:t> przez dyrektora nauczyciel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danej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klasie,</a:t>
            </a:r>
            <a:endParaRPr sz="1200">
              <a:latin typeface="Times New Roman"/>
              <a:cs typeface="Times New Roman"/>
            </a:endParaRPr>
          </a:p>
          <a:p>
            <a:pPr lvl="2" marL="60071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pedagog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szkolny,</a:t>
            </a:r>
            <a:endParaRPr sz="1200">
              <a:latin typeface="Times New Roman"/>
              <a:cs typeface="Times New Roman"/>
            </a:endParaRPr>
          </a:p>
          <a:p>
            <a:pPr lvl="2" marL="60071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0134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przedstawiciel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Uczniowskiego,</a:t>
            </a:r>
            <a:endParaRPr sz="1200">
              <a:latin typeface="Times New Roman"/>
              <a:cs typeface="Times New Roman"/>
            </a:endParaRPr>
          </a:p>
          <a:p>
            <a:pPr lvl="1" marL="427355" marR="8890" indent="-22860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Spotkanie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komisji,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którym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ustalana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roczna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odbywa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</a:t>
            </a:r>
            <a:r>
              <a:rPr dirty="0" sz="1200">
                <a:latin typeface="Times New Roman"/>
                <a:cs typeface="Times New Roman"/>
              </a:rPr>
              <a:t> 5 dni od dnia </a:t>
            </a:r>
            <a:r>
              <a:rPr dirty="0" sz="1200" spc="-5">
                <a:latin typeface="Times New Roman"/>
                <a:cs typeface="Times New Roman"/>
              </a:rPr>
              <a:t>zgłoszenia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zastrzeżeń,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drodze</a:t>
            </a:r>
            <a:r>
              <a:rPr dirty="0" sz="1200" spc="-5">
                <a:latin typeface="Times New Roman"/>
                <a:cs typeface="Times New Roman"/>
              </a:rPr>
              <a:t> głosowania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zwykłą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większością </a:t>
            </a:r>
            <a:r>
              <a:rPr dirty="0" sz="1200">
                <a:latin typeface="Times New Roman"/>
                <a:cs typeface="Times New Roman"/>
              </a:rPr>
              <a:t>głosów ,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przypadku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równej</a:t>
            </a:r>
            <a:r>
              <a:rPr dirty="0" sz="1200">
                <a:latin typeface="Times New Roman"/>
                <a:cs typeface="Times New Roman"/>
              </a:rPr>
              <a:t> liczby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głosów </a:t>
            </a:r>
            <a:r>
              <a:rPr dirty="0" sz="1200" spc="-5">
                <a:latin typeface="Times New Roman"/>
                <a:cs typeface="Times New Roman"/>
              </a:rPr>
              <a:t>decyduje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głos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przewodniczącego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komisji.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Roczna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ostateczna.</a:t>
            </a:r>
            <a:endParaRPr sz="1200">
              <a:latin typeface="Times New Roman"/>
              <a:cs typeface="Times New Roman"/>
            </a:endParaRPr>
          </a:p>
          <a:p>
            <a:pPr algn="just" lvl="1" marL="427355" marR="8255" indent="-228600">
              <a:lnSpc>
                <a:spcPct val="143800"/>
              </a:lnSpc>
              <a:spcBef>
                <a:spcPts val="10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prac komisji sporządza się </a:t>
            </a:r>
            <a:r>
              <a:rPr dirty="0" sz="1200">
                <a:latin typeface="Times New Roman"/>
                <a:cs typeface="Times New Roman"/>
              </a:rPr>
              <a:t>protokół </a:t>
            </a:r>
            <a:r>
              <a:rPr dirty="0" sz="1200" spc="-5">
                <a:latin typeface="Times New Roman"/>
                <a:cs typeface="Times New Roman"/>
              </a:rPr>
              <a:t>zawierający skład komisji, imię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10">
                <a:latin typeface="Times New Roman"/>
                <a:cs typeface="Times New Roman"/>
              </a:rPr>
              <a:t>nazwisko </a:t>
            </a:r>
            <a:r>
              <a:rPr dirty="0" sz="1200" spc="-5">
                <a:latin typeface="Times New Roman"/>
                <a:cs typeface="Times New Roman"/>
              </a:rPr>
              <a:t>ucznia,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 posiedzenia komisji, wynik głosowania, </a:t>
            </a:r>
            <a:r>
              <a:rPr dirty="0" sz="1200" spc="-10">
                <a:latin typeface="Times New Roman"/>
                <a:cs typeface="Times New Roman"/>
              </a:rPr>
              <a:t>ustaloną </a:t>
            </a:r>
            <a:r>
              <a:rPr dirty="0" sz="1200" spc="-5">
                <a:latin typeface="Times New Roman"/>
                <a:cs typeface="Times New Roman"/>
              </a:rPr>
              <a:t>ocenę </a:t>
            </a:r>
            <a:r>
              <a:rPr dirty="0" sz="1200">
                <a:latin typeface="Times New Roman"/>
                <a:cs typeface="Times New Roman"/>
              </a:rPr>
              <a:t>klasyfikacyjną </a:t>
            </a:r>
            <a:r>
              <a:rPr dirty="0" sz="1200" spc="-5">
                <a:latin typeface="Times New Roman"/>
                <a:cs typeface="Times New Roman"/>
              </a:rPr>
              <a:t>zachowania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wraz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uzasadnieniem.</a:t>
            </a:r>
            <a:endParaRPr sz="1200">
              <a:latin typeface="Times New Roman"/>
              <a:cs typeface="Times New Roman"/>
            </a:endParaRPr>
          </a:p>
          <a:p>
            <a:pPr algn="just" lvl="1" marL="465455" indent="-26733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466090" algn="l"/>
              </a:tabLst>
            </a:pPr>
            <a:r>
              <a:rPr dirty="0" sz="1200">
                <a:latin typeface="Times New Roman"/>
                <a:cs typeface="Times New Roman"/>
              </a:rPr>
              <a:t>Protokół</a:t>
            </a:r>
            <a:r>
              <a:rPr dirty="0" sz="1200" spc="-5">
                <a:latin typeface="Times New Roman"/>
                <a:cs typeface="Times New Roman"/>
              </a:rPr>
              <a:t> stanowi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załącznik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arkusza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 ucznia.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40"/>
              </a:spcBef>
              <a:buAutoNum type="arabicPeriod" startAt="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wzorowe</a:t>
            </a:r>
            <a:r>
              <a:rPr dirty="0" sz="1200">
                <a:latin typeface="Times New Roman"/>
                <a:cs typeface="Times New Roman"/>
              </a:rPr>
              <a:t> prezentuje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spełnia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wymagania:</a:t>
            </a:r>
            <a:endParaRPr sz="1200">
              <a:latin typeface="Times New Roman"/>
              <a:cs typeface="Times New Roman"/>
            </a:endParaRPr>
          </a:p>
          <a:p>
            <a:pPr algn="just" lvl="1" marL="427355" indent="-229235">
              <a:lnSpc>
                <a:spcPct val="100000"/>
              </a:lnSpc>
              <a:spcBef>
                <a:spcPts val="620"/>
              </a:spcBef>
              <a:buSzPct val="83333"/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obowiązków</a:t>
            </a:r>
            <a:r>
              <a:rPr dirty="0" sz="1200" spc="-5">
                <a:latin typeface="Times New Roman"/>
                <a:cs typeface="Times New Roman"/>
              </a:rPr>
              <a:t> szkolnych:</a:t>
            </a:r>
            <a:endParaRPr sz="1200">
              <a:latin typeface="Times New Roman"/>
              <a:cs typeface="Times New Roman"/>
            </a:endParaRPr>
          </a:p>
          <a:p>
            <a:pPr lvl="2" marL="575310" indent="-15621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7594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spóźnia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się,</a:t>
            </a:r>
            <a:endParaRPr sz="1200">
              <a:latin typeface="Times New Roman"/>
              <a:cs typeface="Times New Roman"/>
            </a:endParaRPr>
          </a:p>
          <a:p>
            <a:pPr lvl="2" marL="584835" indent="-1657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85470" algn="l"/>
              </a:tabLst>
            </a:pP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schludny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wygląd,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strój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statucie,</a:t>
            </a:r>
            <a:endParaRPr sz="1200">
              <a:latin typeface="Times New Roman"/>
              <a:cs typeface="Times New Roman"/>
            </a:endParaRPr>
          </a:p>
          <a:p>
            <a:pPr lvl="2" marL="575310" indent="-15621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rzetelnie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przygotowuje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aktywnie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nich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uczestniczy,</a:t>
            </a:r>
            <a:endParaRPr sz="1200">
              <a:latin typeface="Times New Roman"/>
              <a:cs typeface="Times New Roman"/>
            </a:endParaRPr>
          </a:p>
          <a:p>
            <a:pPr lvl="2"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 </a:t>
            </a:r>
            <a:r>
              <a:rPr dirty="0" sz="1200">
                <a:latin typeface="Times New Roman"/>
                <a:cs typeface="Times New Roman"/>
              </a:rPr>
              <a:t>przepisów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lvl="2" marL="575310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rozwija swoje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uzdolnienia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</a:t>
            </a:r>
            <a:r>
              <a:rPr dirty="0" sz="1200">
                <a:latin typeface="Times New Roman"/>
                <a:cs typeface="Times New Roman"/>
              </a:rPr>
              <a:t> nią</a:t>
            </a:r>
            <a:endParaRPr sz="1200">
              <a:latin typeface="Times New Roman"/>
              <a:cs typeface="Times New Roman"/>
            </a:endParaRPr>
          </a:p>
          <a:p>
            <a:pPr lvl="2" marL="558165" indent="-13906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8800" algn="l"/>
              </a:tabLst>
            </a:pPr>
            <a:r>
              <a:rPr dirty="0" sz="1200" spc="-5">
                <a:latin typeface="Times New Roman"/>
                <a:cs typeface="Times New Roman"/>
              </a:rPr>
              <a:t>zawsze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dotrzymuje</a:t>
            </a:r>
            <a:r>
              <a:rPr dirty="0" sz="1200" spc="-5">
                <a:latin typeface="Times New Roman"/>
                <a:cs typeface="Times New Roman"/>
              </a:rPr>
              <a:t> ustalonych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terminów,</a:t>
            </a:r>
            <a:endParaRPr sz="1200">
              <a:latin typeface="Times New Roman"/>
              <a:cs typeface="Times New Roman"/>
            </a:endParaRPr>
          </a:p>
          <a:p>
            <a:pPr lvl="2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liczne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pochwały;</a:t>
            </a:r>
            <a:endParaRPr sz="1200">
              <a:latin typeface="Times New Roman"/>
              <a:cs typeface="Times New Roman"/>
            </a:endParaRPr>
          </a:p>
          <a:p>
            <a:pPr lvl="1" marL="42735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Aktywność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szkolna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pozaszkolna:</a:t>
            </a:r>
            <a:endParaRPr sz="1200">
              <a:latin typeface="Times New Roman"/>
              <a:cs typeface="Times New Roman"/>
            </a:endParaRPr>
          </a:p>
          <a:p>
            <a:pPr lvl="2" marL="582930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3565" algn="l"/>
              </a:tabLst>
            </a:pPr>
            <a:r>
              <a:rPr dirty="0" sz="1200" spc="-5">
                <a:latin typeface="Times New Roman"/>
                <a:cs typeface="Times New Roman"/>
              </a:rPr>
              <a:t>godnie reprezentuje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szkołę na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zewnątrz;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6013450" cy="94894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630555" indent="-165735">
              <a:lnSpc>
                <a:spcPct val="100000"/>
              </a:lnSpc>
              <a:spcBef>
                <a:spcPts val="720"/>
              </a:spcBef>
              <a:buAutoNum type="alphaLcParenR" startAt="2"/>
              <a:tabLst>
                <a:tab pos="631190" algn="l"/>
              </a:tabLst>
            </a:pPr>
            <a:r>
              <a:rPr dirty="0" sz="1200" spc="-5">
                <a:latin typeface="Times New Roman"/>
                <a:cs typeface="Times New Roman"/>
              </a:rPr>
              <a:t>bierze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aktywny </a:t>
            </a:r>
            <a:r>
              <a:rPr dirty="0" sz="1200">
                <a:latin typeface="Times New Roman"/>
                <a:cs typeface="Times New Roman"/>
              </a:rPr>
              <a:t>udział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życiu szkoły,</a:t>
            </a:r>
            <a:endParaRPr sz="1200">
              <a:latin typeface="Times New Roman"/>
              <a:cs typeface="Times New Roman"/>
            </a:endParaRPr>
          </a:p>
          <a:p>
            <a:pPr marL="613410" indent="-156210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614045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inicjatywy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wykonuje prace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 i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marL="622935" indent="-165735">
              <a:lnSpc>
                <a:spcPct val="100000"/>
              </a:lnSpc>
              <a:spcBef>
                <a:spcPts val="640"/>
              </a:spcBef>
              <a:buAutoNum type="alphaLcParenR" startAt="2"/>
              <a:tabLst>
                <a:tab pos="623570" algn="l"/>
              </a:tabLst>
            </a:pPr>
            <a:r>
              <a:rPr dirty="0" sz="1200" spc="-5">
                <a:latin typeface="Times New Roman"/>
                <a:cs typeface="Times New Roman"/>
              </a:rPr>
              <a:t>powierzone prace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wykonuje </a:t>
            </a:r>
            <a:r>
              <a:rPr dirty="0" sz="1200" spc="-5">
                <a:latin typeface="Times New Roman"/>
                <a:cs typeface="Times New Roman"/>
              </a:rPr>
              <a:t>chętnie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starannie;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Kultura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osobista: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godnie,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kulturalnie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poza nią,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 zasad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kultury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kontaktach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rówieśnikami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dorosłymi,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właściwie zachowuje</a:t>
            </a:r>
            <a:r>
              <a:rPr dirty="0" sz="1200">
                <a:latin typeface="Times New Roman"/>
                <a:cs typeface="Times New Roman"/>
              </a:rPr>
              <a:t> 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lekcjach,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8547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używa wulgarnych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słów,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wyrażeń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gestów,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uprzejmy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uczynny,</a:t>
            </a:r>
            <a:endParaRPr sz="1200">
              <a:latin typeface="Times New Roman"/>
              <a:cs typeface="Times New Roman"/>
            </a:endParaRPr>
          </a:p>
          <a:p>
            <a:pPr lvl="1" marL="558165" indent="-13906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8800" algn="l"/>
              </a:tabLst>
            </a:pPr>
            <a:r>
              <a:rPr dirty="0" sz="1200">
                <a:latin typeface="Times New Roman"/>
                <a:cs typeface="Times New Roman"/>
              </a:rPr>
              <a:t>okazuje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szacunek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higienę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osobistą;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40"/>
              </a:spcBef>
              <a:buAutoNum type="arabicParenR" startAt="3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Postawa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ucznia: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występuje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inicjatywą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koleżeńskiej,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przeciwstawia się stosowaniu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przemocy,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odnosi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szacunkiem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współczujący,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wywyższa się,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obmawia,</a:t>
            </a:r>
            <a:endParaRPr sz="1200">
              <a:latin typeface="Times New Roman"/>
              <a:cs typeface="Times New Roman"/>
            </a:endParaRPr>
          </a:p>
          <a:p>
            <a:pPr lvl="1" marL="419734" marR="508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89280" algn="l"/>
              </a:tabLst>
            </a:pP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tolerancyjny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wyrozumiały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wyznań,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poglądów,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materialnej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rodzinnej </a:t>
            </a:r>
            <a:r>
              <a:rPr dirty="0" sz="1200" spc="-5">
                <a:latin typeface="Times New Roman"/>
                <a:cs typeface="Times New Roman"/>
              </a:rPr>
              <a:t>koleżanek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558165" indent="-13906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558800" algn="l"/>
              </a:tabLst>
            </a:pPr>
            <a:r>
              <a:rPr dirty="0" sz="1200" spc="-5">
                <a:latin typeface="Times New Roman"/>
                <a:cs typeface="Times New Roman"/>
              </a:rPr>
              <a:t>staje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obronie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słabszych,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tworzeniu</a:t>
            </a:r>
            <a:r>
              <a:rPr dirty="0" sz="1200">
                <a:latin typeface="Times New Roman"/>
                <a:cs typeface="Times New Roman"/>
              </a:rPr>
              <a:t> dobrej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atmosfery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klasie,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zawsze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polecenia</a:t>
            </a:r>
            <a:r>
              <a:rPr dirty="0" sz="1200" spc="-5">
                <a:latin typeface="Times New Roman"/>
                <a:cs typeface="Times New Roman"/>
              </a:rPr>
              <a:t> pracowników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551180" indent="-13208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1815" algn="l"/>
              </a:tabLst>
            </a:pP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pali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papierosów,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pije </a:t>
            </a:r>
            <a:r>
              <a:rPr dirty="0" sz="1200" spc="-5">
                <a:latin typeface="Times New Roman"/>
                <a:cs typeface="Times New Roman"/>
              </a:rPr>
              <a:t>alkoholu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używek,</a:t>
            </a:r>
            <a:endParaRPr sz="1200">
              <a:latin typeface="Times New Roman"/>
              <a:cs typeface="Times New Roman"/>
            </a:endParaRPr>
          </a:p>
          <a:p>
            <a:pPr lvl="1" marL="550545" indent="-13144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5118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mienie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osób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ład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porządek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klasie,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otoczeniu,</a:t>
            </a:r>
            <a:endParaRPr sz="1200">
              <a:latin typeface="Times New Roman"/>
              <a:cs typeface="Times New Roman"/>
            </a:endParaRPr>
          </a:p>
          <a:p>
            <a:pPr lvl="1" marL="551180" indent="-13208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51815" algn="l"/>
              </a:tabLst>
            </a:pPr>
            <a:r>
              <a:rPr dirty="0" sz="1200">
                <a:latin typeface="Times New Roman"/>
                <a:cs typeface="Times New Roman"/>
              </a:rPr>
              <a:t>dba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zdrowie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626745" indent="-20764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627380" algn="l"/>
              </a:tabLst>
            </a:pPr>
            <a:r>
              <a:rPr dirty="0" sz="1200" spc="-5">
                <a:latin typeface="Times New Roman"/>
                <a:cs typeface="Times New Roman"/>
              </a:rPr>
              <a:t>czynnie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ochronie przyrody,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8547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korzysta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niedozwolonej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udziela,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8547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przywłaszcza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sobie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efektów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cudzej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pracy;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20"/>
              </a:spcBef>
              <a:buAutoNum type="arabicParenR" startAt="3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Ponadto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>
                <a:latin typeface="Times New Roman"/>
                <a:cs typeface="Times New Roman"/>
              </a:rPr>
              <a:t> ten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 </a:t>
            </a:r>
            <a:r>
              <a:rPr dirty="0" sz="1200">
                <a:latin typeface="Times New Roman"/>
                <a:cs typeface="Times New Roman"/>
              </a:rPr>
              <a:t>dwa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poniższych</a:t>
            </a:r>
            <a:r>
              <a:rPr dirty="0" sz="1200">
                <a:latin typeface="Times New Roman"/>
                <a:cs typeface="Times New Roman"/>
              </a:rPr>
              <a:t> kryteriów: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organizatorem </a:t>
            </a:r>
            <a:r>
              <a:rPr dirty="0" sz="1200">
                <a:latin typeface="Times New Roman"/>
                <a:cs typeface="Times New Roman"/>
              </a:rPr>
              <a:t>imprez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klasowych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działa </a:t>
            </a:r>
            <a:r>
              <a:rPr dirty="0" sz="1200">
                <a:latin typeface="Times New Roman"/>
                <a:cs typeface="Times New Roman"/>
              </a:rPr>
              <a:t>aktywnie w</a:t>
            </a:r>
            <a:r>
              <a:rPr dirty="0" sz="1200" spc="-5">
                <a:latin typeface="Times New Roman"/>
                <a:cs typeface="Times New Roman"/>
              </a:rPr>
              <a:t> samorządzie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uczniowskim,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>
                <a:latin typeface="Times New Roman"/>
                <a:cs typeface="Times New Roman"/>
              </a:rPr>
              <a:t> w konkursach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międzyszkolnych,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Reprezentuje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sportowych,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Reprezentuje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wieś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gminę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konkursach,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turniejach,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sportowych,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imprezach </a:t>
            </a:r>
            <a:r>
              <a:rPr dirty="0" sz="1200">
                <a:latin typeface="Times New Roman"/>
                <a:cs typeface="Times New Roman"/>
              </a:rPr>
              <a:t>środowiskowych.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8. 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bardzo</a:t>
            </a:r>
            <a:r>
              <a:rPr dirty="0" sz="1200">
                <a:latin typeface="Times New Roman"/>
                <a:cs typeface="Times New Roman"/>
              </a:rPr>
              <a:t> dobrą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otrzymuje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uczeń,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poniższe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35532" y="9735853"/>
            <a:ext cx="3757295" cy="374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000">
                <a:latin typeface="Times New Roman"/>
                <a:cs typeface="Times New Roman"/>
              </a:rPr>
              <a:t>5)  </a:t>
            </a:r>
            <a:r>
              <a:rPr dirty="0" sz="10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Ponadto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</a:t>
            </a:r>
            <a:r>
              <a:rPr dirty="0" sz="1200">
                <a:latin typeface="Times New Roman"/>
                <a:cs typeface="Times New Roman"/>
              </a:rPr>
              <a:t> jedno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poniższych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kryteriów:</a:t>
            </a:r>
            <a:endParaRPr sz="1200">
              <a:latin typeface="Times New Roman"/>
              <a:cs typeface="Times New Roman"/>
            </a:endParaRPr>
          </a:p>
          <a:p>
            <a:pPr algn="r" marR="885825">
              <a:lnSpc>
                <a:spcPct val="100000"/>
              </a:lnSpc>
              <a:spcBef>
                <a:spcPts val="220"/>
              </a:spcBef>
            </a:pPr>
            <a:r>
              <a:rPr dirty="0" sz="1000" spc="-5">
                <a:latin typeface="Times New Roman"/>
                <a:cs typeface="Times New Roman"/>
              </a:rPr>
              <a:t>46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5532" y="438404"/>
            <a:ext cx="5826125" cy="922591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20"/>
              </a:spcBef>
              <a:buSzPct val="83333"/>
              <a:buAutoNum type="arabi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obowiązków</a:t>
            </a:r>
            <a:r>
              <a:rPr dirty="0" sz="1200" spc="-5">
                <a:latin typeface="Times New Roman"/>
                <a:cs typeface="Times New Roman"/>
              </a:rPr>
              <a:t> szkolnych: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9850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spóźnia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uzasadnienia,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698500" algn="l"/>
              </a:tabLst>
            </a:pPr>
            <a:r>
              <a:rPr dirty="0" sz="1200">
                <a:latin typeface="Times New Roman"/>
                <a:cs typeface="Times New Roman"/>
              </a:rPr>
              <a:t>ma </a:t>
            </a:r>
            <a:r>
              <a:rPr dirty="0" sz="1200" spc="-5">
                <a:latin typeface="Times New Roman"/>
                <a:cs typeface="Times New Roman"/>
              </a:rPr>
              <a:t>schludny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wygląd,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strój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 </a:t>
            </a:r>
            <a:r>
              <a:rPr dirty="0" sz="1200">
                <a:latin typeface="Times New Roman"/>
                <a:cs typeface="Times New Roman"/>
              </a:rPr>
              <a:t>zgodny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wymaganiami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98500" algn="l"/>
              </a:tabLst>
            </a:pPr>
            <a:r>
              <a:rPr dirty="0" sz="1200" spc="-5">
                <a:latin typeface="Times New Roman"/>
                <a:cs typeface="Times New Roman"/>
              </a:rPr>
              <a:t>rzetelnie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przygotowuje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 do </a:t>
            </a:r>
            <a:r>
              <a:rPr dirty="0" sz="1200" spc="-5">
                <a:latin typeface="Times New Roman"/>
                <a:cs typeface="Times New Roman"/>
              </a:rPr>
              <a:t>lekcji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aktywnie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uczestniczy,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9850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 przepisów</a:t>
            </a:r>
            <a:r>
              <a:rPr dirty="0" sz="1200">
                <a:latin typeface="Times New Roman"/>
                <a:cs typeface="Times New Roman"/>
              </a:rPr>
              <a:t> Statutu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regulaminów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98500" algn="l"/>
              </a:tabLst>
            </a:pPr>
            <a:r>
              <a:rPr dirty="0" sz="1200" spc="-5">
                <a:latin typeface="Times New Roman"/>
                <a:cs typeface="Times New Roman"/>
              </a:rPr>
              <a:t>zawsze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dotrzymuje </a:t>
            </a:r>
            <a:r>
              <a:rPr dirty="0" sz="1200">
                <a:latin typeface="Times New Roman"/>
                <a:cs typeface="Times New Roman"/>
              </a:rPr>
              <a:t>ustalonych </a:t>
            </a:r>
            <a:r>
              <a:rPr dirty="0" sz="1200" spc="-5">
                <a:latin typeface="Times New Roman"/>
                <a:cs typeface="Times New Roman"/>
              </a:rPr>
              <a:t>terminów,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83333"/>
              <a:buAutoNum type="arabi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Aktywność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szkolna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pozaszkolna: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698500" algn="l"/>
              </a:tabLst>
            </a:pPr>
            <a:r>
              <a:rPr dirty="0" sz="1200">
                <a:latin typeface="Times New Roman"/>
                <a:cs typeface="Times New Roman"/>
              </a:rPr>
              <a:t>godnie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reprezentuje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szkołę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zewnątrz,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698500" algn="l"/>
              </a:tabLst>
            </a:pPr>
            <a:r>
              <a:rPr dirty="0" sz="1200" spc="-5">
                <a:latin typeface="Times New Roman"/>
                <a:cs typeface="Times New Roman"/>
              </a:rPr>
              <a:t>bierze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aktywny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udział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życiu szkoły,</a:t>
            </a:r>
            <a:endParaRPr sz="1200">
              <a:latin typeface="Times New Roman"/>
              <a:cs typeface="Times New Roman"/>
            </a:endParaRPr>
          </a:p>
          <a:p>
            <a:pPr lvl="1" marL="697865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6985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powierzone </a:t>
            </a:r>
            <a:r>
              <a:rPr dirty="0" sz="1200">
                <a:latin typeface="Times New Roman"/>
                <a:cs typeface="Times New Roman"/>
              </a:rPr>
              <a:t>prace </a:t>
            </a:r>
            <a:r>
              <a:rPr dirty="0" sz="1200" spc="-5">
                <a:latin typeface="Times New Roman"/>
                <a:cs typeface="Times New Roman"/>
              </a:rPr>
              <a:t>wykonuje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chętnie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starannie;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SzPct val="83333"/>
              <a:buAutoNum type="arabicParenR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Kultura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osobista:</a:t>
            </a:r>
            <a:endParaRPr sz="1200">
              <a:latin typeface="Times New Roman"/>
              <a:cs typeface="Times New Roman"/>
            </a:endParaRPr>
          </a:p>
          <a:p>
            <a:pPr lvl="1" marL="389255" indent="-15684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389890" algn="l"/>
              </a:tabLst>
            </a:pPr>
            <a:r>
              <a:rPr dirty="0" sz="1200" spc="-5">
                <a:latin typeface="Times New Roman"/>
                <a:cs typeface="Times New Roman"/>
              </a:rPr>
              <a:t>godnie,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kulturalnie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poza nią,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9878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 zasad</a:t>
            </a:r>
            <a:r>
              <a:rPr dirty="0" sz="1200">
                <a:latin typeface="Times New Roman"/>
                <a:cs typeface="Times New Roman"/>
              </a:rPr>
              <a:t> kultury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kontaktach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rówieśnikami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dorosłymi,</a:t>
            </a:r>
            <a:endParaRPr sz="1200">
              <a:latin typeface="Times New Roman"/>
              <a:cs typeface="Times New Roman"/>
            </a:endParaRPr>
          </a:p>
          <a:p>
            <a:pPr lvl="1" marL="389255" indent="-15684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89890" algn="l"/>
              </a:tabLst>
            </a:pPr>
            <a:r>
              <a:rPr dirty="0" sz="1200" spc="-5">
                <a:latin typeface="Times New Roman"/>
                <a:cs typeface="Times New Roman"/>
              </a:rPr>
              <a:t>właściwie zachowuje</a:t>
            </a:r>
            <a:r>
              <a:rPr dirty="0" sz="1200">
                <a:latin typeface="Times New Roman"/>
                <a:cs typeface="Times New Roman"/>
              </a:rPr>
              <a:t> 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lekcjach,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9878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używa wulgarnych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słów,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wyrażeń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gestów,</a:t>
            </a:r>
            <a:endParaRPr sz="1200">
              <a:latin typeface="Times New Roman"/>
              <a:cs typeface="Times New Roman"/>
            </a:endParaRPr>
          </a:p>
          <a:p>
            <a:pPr lvl="1" marL="389255" indent="-15684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89890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uprzejmy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uczynny,</a:t>
            </a:r>
            <a:endParaRPr sz="1200">
              <a:latin typeface="Times New Roman"/>
              <a:cs typeface="Times New Roman"/>
            </a:endParaRPr>
          </a:p>
          <a:p>
            <a:pPr lvl="1" marL="372110" indent="-13970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72745" algn="l"/>
              </a:tabLst>
            </a:pPr>
            <a:r>
              <a:rPr dirty="0" sz="1200">
                <a:latin typeface="Times New Roman"/>
                <a:cs typeface="Times New Roman"/>
              </a:rPr>
              <a:t>okazuje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szacunek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9878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higienę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osobistą;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SzPct val="83333"/>
              <a:buAutoNum type="arabicParenR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Postawa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ucznia:</a:t>
            </a:r>
            <a:endParaRPr sz="1200">
              <a:latin typeface="Times New Roman"/>
              <a:cs typeface="Times New Roman"/>
            </a:endParaRPr>
          </a:p>
          <a:p>
            <a:pPr lvl="1" marL="389255" indent="-15684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89890" algn="l"/>
              </a:tabLst>
            </a:pPr>
            <a:r>
              <a:rPr dirty="0" sz="1200" spc="-5">
                <a:latin typeface="Times New Roman"/>
                <a:cs typeface="Times New Roman"/>
              </a:rPr>
              <a:t>występuje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inicjatywą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koleżeńskiej,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9878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przeciwstawia się stosowaniu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przemocy,</a:t>
            </a:r>
            <a:endParaRPr sz="1200">
              <a:latin typeface="Times New Roman"/>
              <a:cs typeface="Times New Roman"/>
            </a:endParaRPr>
          </a:p>
          <a:p>
            <a:pPr lvl="1" marL="389255" indent="-15684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38989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wywyższa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obmawia,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39878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 </a:t>
            </a:r>
            <a:r>
              <a:rPr dirty="0" sz="1200">
                <a:latin typeface="Times New Roman"/>
                <a:cs typeface="Times New Roman"/>
              </a:rPr>
              <a:t>pracę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swoich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koleżanek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kolegów,</a:t>
            </a:r>
            <a:endParaRPr sz="1200">
              <a:latin typeface="Times New Roman"/>
              <a:cs typeface="Times New Roman"/>
            </a:endParaRPr>
          </a:p>
          <a:p>
            <a:pPr lvl="1" marL="233045" marR="508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403225" algn="l"/>
              </a:tabLst>
            </a:pP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tolerancyjny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wyrozumiały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wyznań,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poglądów,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rodzinnej </a:t>
            </a:r>
            <a:r>
              <a:rPr dirty="0" sz="1200" spc="-5">
                <a:latin typeface="Times New Roman"/>
                <a:cs typeface="Times New Roman"/>
              </a:rPr>
              <a:t>koleżanek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372110" indent="-13970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7274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staje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obronie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słabszych,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9878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tworzeniu </a:t>
            </a:r>
            <a:r>
              <a:rPr dirty="0" sz="1200" spc="-5">
                <a:latin typeface="Times New Roman"/>
                <a:cs typeface="Times New Roman"/>
              </a:rPr>
              <a:t>dobrej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atmosfery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klasie,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98780" algn="l"/>
              </a:tabLst>
            </a:pPr>
            <a:r>
              <a:rPr dirty="0" sz="1200" spc="-5">
                <a:latin typeface="Times New Roman"/>
                <a:cs typeface="Times New Roman"/>
              </a:rPr>
              <a:t>zawsze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polecenia</a:t>
            </a:r>
            <a:r>
              <a:rPr dirty="0" sz="1200" spc="-5">
                <a:latin typeface="Times New Roman"/>
                <a:cs typeface="Times New Roman"/>
              </a:rPr>
              <a:t> pracowników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364490" indent="-13208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6512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pali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papierosów,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pije</a:t>
            </a:r>
            <a:r>
              <a:rPr dirty="0" sz="1200" spc="-5">
                <a:latin typeface="Times New Roman"/>
                <a:cs typeface="Times New Roman"/>
              </a:rPr>
              <a:t> alkoholu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</a:t>
            </a:r>
            <a:r>
              <a:rPr dirty="0" sz="1200" spc="-5">
                <a:latin typeface="Times New Roman"/>
                <a:cs typeface="Times New Roman"/>
              </a:rPr>
              <a:t>używek,</a:t>
            </a:r>
            <a:endParaRPr sz="1200">
              <a:latin typeface="Times New Roman"/>
              <a:cs typeface="Times New Roman"/>
            </a:endParaRPr>
          </a:p>
          <a:p>
            <a:pPr lvl="1" marL="364490" indent="-13208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65125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mienie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osób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30"/>
              </a:spcBef>
              <a:buAutoNum type="alphaLcParenR"/>
              <a:tabLst>
                <a:tab pos="39878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ład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porządek,</a:t>
            </a:r>
            <a:endParaRPr sz="1200">
              <a:latin typeface="Times New Roman"/>
              <a:cs typeface="Times New Roman"/>
            </a:endParaRPr>
          </a:p>
          <a:p>
            <a:pPr lvl="1" marL="364490" indent="-13208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65125" algn="l"/>
              </a:tabLst>
            </a:pPr>
            <a:r>
              <a:rPr dirty="0" sz="1200">
                <a:latin typeface="Times New Roman"/>
                <a:cs typeface="Times New Roman"/>
              </a:rPr>
              <a:t>dba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zdrowie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440690" indent="-208279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441325" algn="l"/>
              </a:tabLst>
            </a:pPr>
            <a:r>
              <a:rPr dirty="0" sz="1200" spc="-5">
                <a:latin typeface="Times New Roman"/>
                <a:cs typeface="Times New Roman"/>
              </a:rPr>
              <a:t>czynnie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ochronie przyrody,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39878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korzysta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niedozwolonej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udziela,</a:t>
            </a:r>
            <a:endParaRPr sz="1200">
              <a:latin typeface="Times New Roman"/>
              <a:cs typeface="Times New Roman"/>
            </a:endParaRPr>
          </a:p>
          <a:p>
            <a:pPr lvl="1" marL="39814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39878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przywłaszcza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sobie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efektów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cudzej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64330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r>
              <a:rPr dirty="0" sz="1000" spc="-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2808" y="481075"/>
            <a:ext cx="6139815" cy="940435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70"/>
              </a:spcBef>
              <a:buSzPct val="133333"/>
              <a:buFont typeface="Times New Roman"/>
              <a:buAutoNum type="romanUcPeriod" startAt="2"/>
              <a:tabLst>
                <a:tab pos="2419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CE</a:t>
            </a:r>
            <a:r>
              <a:rPr dirty="0" sz="1200" spc="-5" b="1">
                <a:latin typeface="Times New Roman"/>
                <a:cs typeface="Times New Roman"/>
              </a:rPr>
              <a:t>LE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ZADANIA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SZKOŁY</a:t>
            </a:r>
            <a:endParaRPr sz="1200">
              <a:latin typeface="Times New Roman"/>
              <a:cs typeface="Times New Roman"/>
            </a:endParaRPr>
          </a:p>
          <a:p>
            <a:pPr marL="2974340">
              <a:lnSpc>
                <a:spcPct val="100000"/>
              </a:lnSpc>
              <a:spcBef>
                <a:spcPts val="59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lvl="1" marL="366395" marR="9525" indent="-227965">
              <a:lnSpc>
                <a:spcPct val="143300"/>
              </a:lnSpc>
              <a:spcBef>
                <a:spcPts val="605"/>
              </a:spcBef>
              <a:buAutoNum type="arabicPeriod"/>
              <a:tabLst>
                <a:tab pos="367030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cele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przepisów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uwzględniające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Zestaw Programów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 Program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Wychowawczo-Profilaktyczny.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3015615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276225" indent="-22923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Działalność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edukacyjna</a:t>
            </a:r>
            <a:r>
              <a:rPr dirty="0" sz="1200">
                <a:latin typeface="Times New Roman"/>
                <a:cs typeface="Times New Roman"/>
              </a:rPr>
              <a:t> szkoły </a:t>
            </a:r>
            <a:r>
              <a:rPr dirty="0" sz="1200" spc="-5">
                <a:latin typeface="Times New Roman"/>
                <a:cs typeface="Times New Roman"/>
              </a:rPr>
              <a:t>jest określona </a:t>
            </a:r>
            <a:r>
              <a:rPr dirty="0" sz="1200">
                <a:latin typeface="Times New Roman"/>
                <a:cs typeface="Times New Roman"/>
              </a:rPr>
              <a:t>przez:</a:t>
            </a:r>
            <a:endParaRPr sz="1200">
              <a:latin typeface="Times New Roman"/>
              <a:cs typeface="Times New Roman"/>
            </a:endParaRPr>
          </a:p>
          <a:p>
            <a:pPr lvl="1" marL="455930" marR="5080" indent="-180340">
              <a:lnSpc>
                <a:spcPct val="144200"/>
              </a:lnSpc>
              <a:spcBef>
                <a:spcPts val="585"/>
              </a:spcBef>
              <a:buAutoNum type="arabicParenR"/>
              <a:tabLst>
                <a:tab pos="466090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Szkolny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Zestaw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Programów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obejmuje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całą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działalność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punktu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widzenia dydaktycznego,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Times New Roman"/>
              <a:buAutoNum type="arabicParenR"/>
            </a:pPr>
            <a:endParaRPr sz="1050">
              <a:latin typeface="Times New Roman"/>
              <a:cs typeface="Times New Roman"/>
            </a:endParaRPr>
          </a:p>
          <a:p>
            <a:pPr lvl="1" marL="441325" indent="-16573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41959" algn="l"/>
              </a:tabLst>
            </a:pPr>
            <a:r>
              <a:rPr dirty="0" sz="1200" spc="-5">
                <a:latin typeface="Times New Roman"/>
                <a:cs typeface="Times New Roman"/>
              </a:rPr>
              <a:t>Program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Wychowawczo-Profilaktyczny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obejmujący: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1050">
              <a:latin typeface="Times New Roman"/>
              <a:cs typeface="Times New Roman"/>
            </a:endParaRPr>
          </a:p>
          <a:p>
            <a:pPr algn="just" lvl="2" marL="521970" indent="-156210">
              <a:lnSpc>
                <a:spcPct val="100000"/>
              </a:lnSpc>
              <a:buAutoNum type="alphaLcParenR"/>
              <a:tabLst>
                <a:tab pos="522605" algn="l"/>
              </a:tabLst>
            </a:pP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działania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charakterze wychowawczym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skierowane</a:t>
            </a:r>
            <a:r>
              <a:rPr dirty="0" sz="1200">
                <a:latin typeface="Times New Roman"/>
                <a:cs typeface="Times New Roman"/>
              </a:rPr>
              <a:t> do uczniów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endParaRPr sz="1200">
              <a:latin typeface="Times New Roman"/>
              <a:cs typeface="Times New Roman"/>
            </a:endParaRPr>
          </a:p>
          <a:p>
            <a:pPr algn="just" lvl="2" marL="546100" marR="10160" indent="-180340">
              <a:lnSpc>
                <a:spcPct val="143900"/>
              </a:lnSpc>
              <a:spcBef>
                <a:spcPts val="595"/>
              </a:spcBef>
              <a:buAutoNum type="alphaLcParenR"/>
              <a:tabLst>
                <a:tab pos="563245" algn="l"/>
              </a:tabLst>
            </a:pPr>
            <a:r>
              <a:rPr dirty="0" sz="1200" spc="-5">
                <a:latin typeface="Times New Roman"/>
                <a:cs typeface="Times New Roman"/>
              </a:rPr>
              <a:t>treści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działania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charakterze </a:t>
            </a:r>
            <a:r>
              <a:rPr dirty="0" sz="1200">
                <a:latin typeface="Times New Roman"/>
                <a:cs typeface="Times New Roman"/>
              </a:rPr>
              <a:t>profilaktycznym </a:t>
            </a:r>
            <a:r>
              <a:rPr dirty="0" sz="1200" spc="-5">
                <a:latin typeface="Times New Roman"/>
                <a:cs typeface="Times New Roman"/>
              </a:rPr>
              <a:t>dostosowane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potrzeb rozwojowych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przygotowane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oparciu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przeprowadzoną</a:t>
            </a:r>
            <a:r>
              <a:rPr dirty="0" sz="1200">
                <a:latin typeface="Times New Roman"/>
                <a:cs typeface="Times New Roman"/>
              </a:rPr>
              <a:t> diagnozę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problemów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występujących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skierowane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rodziców.</a:t>
            </a:r>
            <a:endParaRPr sz="1200">
              <a:latin typeface="Times New Roman"/>
              <a:cs typeface="Times New Roman"/>
            </a:endParaRPr>
          </a:p>
          <a:p>
            <a:pPr algn="just" marL="276225" marR="6350" indent="-180340">
              <a:lnSpc>
                <a:spcPct val="143700"/>
              </a:lnSpc>
              <a:spcBef>
                <a:spcPts val="595"/>
              </a:spcBef>
              <a:buAutoNum type="arabicPeriod"/>
              <a:tabLst>
                <a:tab pos="27495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Nauczyciele </a:t>
            </a:r>
            <a:r>
              <a:rPr dirty="0" sz="1200">
                <a:latin typeface="Times New Roman"/>
                <a:cs typeface="Times New Roman"/>
              </a:rPr>
              <a:t>i inni pracownicy szkoły mają </a:t>
            </a:r>
            <a:r>
              <a:rPr dirty="0" sz="1200" spc="-5">
                <a:latin typeface="Times New Roman"/>
                <a:cs typeface="Times New Roman"/>
              </a:rPr>
              <a:t>obowiązek realizować Program </a:t>
            </a:r>
            <a:r>
              <a:rPr dirty="0" sz="1200">
                <a:latin typeface="Times New Roman"/>
                <a:cs typeface="Times New Roman"/>
              </a:rPr>
              <a:t>Wychowawczo-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Profilaktyczny.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>
                <a:latin typeface="Times New Roman"/>
                <a:cs typeface="Times New Roman"/>
              </a:rPr>
              <a:t> 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r>
              <a:rPr dirty="0" sz="1200">
                <a:latin typeface="Times New Roman"/>
                <a:cs typeface="Times New Roman"/>
              </a:rPr>
              <a:t> 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wychowawcą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podczas</a:t>
            </a:r>
            <a:r>
              <a:rPr dirty="0" sz="1200" spc="-5">
                <a:latin typeface="Times New Roman"/>
                <a:cs typeface="Times New Roman"/>
              </a:rPr>
              <a:t> zajęć pozalekcyjnych.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marL="248920" indent="-152400">
              <a:lnSpc>
                <a:spcPct val="100000"/>
              </a:lnSpc>
              <a:buAutoNum type="arabicPeriod"/>
              <a:tabLst>
                <a:tab pos="248920" algn="l"/>
              </a:tabLst>
            </a:pPr>
            <a:r>
              <a:rPr dirty="0" sz="1200" spc="-5">
                <a:latin typeface="Times New Roman"/>
                <a:cs typeface="Times New Roman"/>
              </a:rPr>
              <a:t>Edukacja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szkolna</a:t>
            </a:r>
            <a:r>
              <a:rPr dirty="0" sz="1200">
                <a:latin typeface="Times New Roman"/>
                <a:cs typeface="Times New Roman"/>
              </a:rPr>
              <a:t> przebiega w </a:t>
            </a:r>
            <a:r>
              <a:rPr dirty="0" sz="1200" spc="-5">
                <a:latin typeface="Times New Roman"/>
                <a:cs typeface="Times New Roman"/>
              </a:rPr>
              <a:t>następujących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etapach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60985" indent="-16510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261620" algn="l"/>
              </a:tabLst>
            </a:pPr>
            <a:r>
              <a:rPr dirty="0" sz="1200" spc="-5">
                <a:latin typeface="Times New Roman"/>
                <a:cs typeface="Times New Roman"/>
              </a:rPr>
              <a:t>Wychowanie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przedszkolne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przedszkolnych,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1050">
              <a:latin typeface="Times New Roman"/>
              <a:cs typeface="Times New Roman"/>
            </a:endParaRPr>
          </a:p>
          <a:p>
            <a:pPr marL="260985" indent="-165100">
              <a:lnSpc>
                <a:spcPct val="100000"/>
              </a:lnSpc>
              <a:buAutoNum type="arabicParenR"/>
              <a:tabLst>
                <a:tab pos="261620" algn="l"/>
              </a:tabLst>
            </a:pPr>
            <a:r>
              <a:rPr dirty="0" sz="1200" spc="-5">
                <a:latin typeface="Times New Roman"/>
                <a:cs typeface="Times New Roman"/>
              </a:rPr>
              <a:t>Pierwszy </a:t>
            </a:r>
            <a:r>
              <a:rPr dirty="0" sz="1200">
                <a:latin typeface="Times New Roman"/>
                <a:cs typeface="Times New Roman"/>
              </a:rPr>
              <a:t>etap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 </a:t>
            </a:r>
            <a:r>
              <a:rPr dirty="0" sz="1200" spc="-5">
                <a:latin typeface="Times New Roman"/>
                <a:cs typeface="Times New Roman"/>
              </a:rPr>
              <a:t>I–III 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AutoNum type="arabicParenR"/>
            </a:pPr>
            <a:endParaRPr sz="1050">
              <a:latin typeface="Times New Roman"/>
              <a:cs typeface="Times New Roman"/>
            </a:endParaRPr>
          </a:p>
          <a:p>
            <a:pPr marL="260985" indent="-16510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261620" algn="l"/>
              </a:tabLst>
            </a:pPr>
            <a:r>
              <a:rPr dirty="0" sz="1200" spc="-5">
                <a:latin typeface="Times New Roman"/>
                <a:cs typeface="Times New Roman"/>
              </a:rPr>
              <a:t>Drugi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etap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IV–VIII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podstawowej.</a:t>
            </a:r>
            <a:endParaRPr sz="1200">
              <a:latin typeface="Times New Roman"/>
              <a:cs typeface="Times New Roman"/>
            </a:endParaRPr>
          </a:p>
          <a:p>
            <a:pPr marL="276225" marR="8890" indent="-180340">
              <a:lnSpc>
                <a:spcPct val="143300"/>
              </a:lnSpc>
              <a:spcBef>
                <a:spcPts val="610"/>
              </a:spcBef>
            </a:pPr>
            <a:r>
              <a:rPr dirty="0" sz="1200">
                <a:latin typeface="Times New Roman"/>
                <a:cs typeface="Times New Roman"/>
              </a:rPr>
              <a:t>4.)Szkoła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>
                <a:latin typeface="Times New Roman"/>
                <a:cs typeface="Times New Roman"/>
              </a:rPr>
              <a:t> projekty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oparciu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zewnętrzne</a:t>
            </a:r>
            <a:r>
              <a:rPr dirty="0" sz="1200">
                <a:latin typeface="Times New Roman"/>
                <a:cs typeface="Times New Roman"/>
              </a:rPr>
              <a:t> źródła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finansowania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wzbogacenia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oferty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edukacyjnej.</a:t>
            </a:r>
            <a:endParaRPr sz="1200">
              <a:latin typeface="Times New Roman"/>
              <a:cs typeface="Times New Roman"/>
            </a:endParaRPr>
          </a:p>
          <a:p>
            <a:pPr marL="276225" marR="10160" indent="-180340">
              <a:lnSpc>
                <a:spcPct val="143300"/>
              </a:lnSpc>
              <a:spcBef>
                <a:spcPts val="615"/>
              </a:spcBef>
            </a:pPr>
            <a:r>
              <a:rPr dirty="0" sz="1200">
                <a:latin typeface="Times New Roman"/>
                <a:cs typeface="Times New Roman"/>
              </a:rPr>
              <a:t>5)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prowadzić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również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wymienione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realizować </a:t>
            </a:r>
            <a:r>
              <a:rPr dirty="0" sz="1200">
                <a:latin typeface="Times New Roman"/>
                <a:cs typeface="Times New Roman"/>
              </a:rPr>
              <a:t>zdalne nauczanie w</a:t>
            </a:r>
            <a:r>
              <a:rPr dirty="0" sz="1200" spc="-5">
                <a:latin typeface="Times New Roman"/>
                <a:cs typeface="Times New Roman"/>
              </a:rPr>
              <a:t> sytuacji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pandemicznej.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3015615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32715" marR="8255">
              <a:lnSpc>
                <a:spcPct val="144200"/>
              </a:lnSpc>
              <a:buAutoNum type="arabicPeriod"/>
              <a:tabLst>
                <a:tab pos="368300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Realizacja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celów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odbywa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także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uwzględnieniem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optymalnych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-5">
                <a:latin typeface="Times New Roman"/>
                <a:cs typeface="Times New Roman"/>
              </a:rPr>
              <a:t> poprzez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 </a:t>
            </a:r>
            <a:r>
              <a:rPr dirty="0" sz="1200">
                <a:latin typeface="Times New Roman"/>
                <a:cs typeface="Times New Roman"/>
              </a:rPr>
              <a:t>działania:</a:t>
            </a:r>
            <a:endParaRPr sz="1200">
              <a:latin typeface="Times New Roman"/>
              <a:cs typeface="Times New Roman"/>
            </a:endParaRPr>
          </a:p>
          <a:p>
            <a:pPr lvl="1" marL="276225" marR="635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458470" algn="l"/>
              </a:tabLst>
            </a:pPr>
            <a:r>
              <a:rPr dirty="0" sz="1200" spc="-5">
                <a:latin typeface="Times New Roman"/>
                <a:cs typeface="Times New Roman"/>
              </a:rPr>
              <a:t>integrację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wiedzy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nauczanej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procesie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zintegrowanego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pierwszym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etapie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edukacyjnym,</a:t>
            </a:r>
            <a:endParaRPr sz="1200">
              <a:latin typeface="Times New Roman"/>
              <a:cs typeface="Times New Roman"/>
            </a:endParaRPr>
          </a:p>
          <a:p>
            <a:pPr lvl="1" marL="441325" indent="-16573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441959" algn="l"/>
              </a:tabLst>
            </a:pPr>
            <a:r>
              <a:rPr dirty="0" sz="1200" spc="-5">
                <a:latin typeface="Times New Roman"/>
                <a:cs typeface="Times New Roman"/>
              </a:rPr>
              <a:t>oddziaływanie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>
                <a:latin typeface="Times New Roman"/>
                <a:cs typeface="Times New Roman"/>
              </a:rPr>
              <a:t> w celach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zadaniach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56512" y="9735853"/>
            <a:ext cx="14293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i)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dba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ład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porządek,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5356225" cy="317881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575310" indent="-156210">
              <a:lnSpc>
                <a:spcPct val="100000"/>
              </a:lnSpc>
              <a:spcBef>
                <a:spcPts val="7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organizatorem </a:t>
            </a:r>
            <a:r>
              <a:rPr dirty="0" sz="1200">
                <a:latin typeface="Times New Roman"/>
                <a:cs typeface="Times New Roman"/>
              </a:rPr>
              <a:t>imprez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klasowych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działa </a:t>
            </a:r>
            <a:r>
              <a:rPr dirty="0" sz="1200">
                <a:latin typeface="Times New Roman"/>
                <a:cs typeface="Times New Roman"/>
              </a:rPr>
              <a:t>aktywnie w</a:t>
            </a:r>
            <a:r>
              <a:rPr dirty="0" sz="1200" spc="-5">
                <a:latin typeface="Times New Roman"/>
                <a:cs typeface="Times New Roman"/>
              </a:rPr>
              <a:t> samorządzie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uczniowskim,</a:t>
            </a:r>
            <a:endParaRPr sz="1200">
              <a:latin typeface="Times New Roman"/>
              <a:cs typeface="Times New Roman"/>
            </a:endParaRPr>
          </a:p>
          <a:p>
            <a:pPr marL="575310" indent="-15621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>
                <a:latin typeface="Times New Roman"/>
                <a:cs typeface="Times New Roman"/>
              </a:rPr>
              <a:t> w konkursach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międzyszkolnych,</a:t>
            </a:r>
            <a:endParaRPr sz="1200">
              <a:latin typeface="Times New Roman"/>
              <a:cs typeface="Times New Roman"/>
            </a:endParaRPr>
          </a:p>
          <a:p>
            <a:pPr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reprezentuje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zawodach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sportowych,</a:t>
            </a:r>
            <a:endParaRPr sz="1200">
              <a:latin typeface="Times New Roman"/>
              <a:cs typeface="Times New Roman"/>
            </a:endParaRPr>
          </a:p>
          <a:p>
            <a:pPr marL="575310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reprezentuje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wieś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gminę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konkursach,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turniejach,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zawodach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sportowych,</a:t>
            </a:r>
            <a:endParaRPr sz="1200">
              <a:latin typeface="Times New Roman"/>
              <a:cs typeface="Times New Roman"/>
            </a:endParaRPr>
          </a:p>
          <a:p>
            <a:pPr marL="558165" indent="-13906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880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imprezach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środowiskowych.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AutoNum type="arabicPeriod" startAt="9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Dobre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wykazuje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niżej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wymagania:</a:t>
            </a:r>
            <a:endParaRPr sz="1200">
              <a:latin typeface="Times New Roman"/>
              <a:cs typeface="Times New Roman"/>
            </a:endParaRPr>
          </a:p>
          <a:p>
            <a:pPr lvl="1" marL="287655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28829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szkolnych:</a:t>
            </a:r>
            <a:endParaRPr sz="1200">
              <a:latin typeface="Times New Roman"/>
              <a:cs typeface="Times New Roman"/>
            </a:endParaRPr>
          </a:p>
          <a:p>
            <a:pPr lvl="2" marL="5753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liczba spóźnień</a:t>
            </a:r>
            <a:r>
              <a:rPr dirty="0" sz="1200">
                <a:latin typeface="Times New Roman"/>
                <a:cs typeface="Times New Roman"/>
              </a:rPr>
              <a:t> bez</a:t>
            </a:r>
            <a:r>
              <a:rPr dirty="0" sz="1200" spc="-5">
                <a:latin typeface="Times New Roman"/>
                <a:cs typeface="Times New Roman"/>
              </a:rPr>
              <a:t> uzasadnienia </a:t>
            </a:r>
            <a:r>
              <a:rPr dirty="0" sz="1200">
                <a:latin typeface="Times New Roman"/>
                <a:cs typeface="Times New Roman"/>
              </a:rPr>
              <a:t>nie przekracza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3,</a:t>
            </a:r>
            <a:endParaRPr sz="1200">
              <a:latin typeface="Times New Roman"/>
              <a:cs typeface="Times New Roman"/>
            </a:endParaRPr>
          </a:p>
          <a:p>
            <a:pPr lvl="2" marL="58483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jego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strój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 </a:t>
            </a:r>
            <a:r>
              <a:rPr dirty="0" sz="1200">
                <a:latin typeface="Times New Roman"/>
                <a:cs typeface="Times New Roman"/>
              </a:rPr>
              <a:t>zgodny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wymaganiami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2" marL="5753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przygotowuje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lekcji,</a:t>
            </a:r>
            <a:endParaRPr sz="1200">
              <a:latin typeface="Times New Roman"/>
              <a:cs typeface="Times New Roman"/>
            </a:endParaRPr>
          </a:p>
          <a:p>
            <a:pPr lvl="2" marL="58483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przepisów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827" y="3590670"/>
            <a:ext cx="4755515" cy="449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6080" marR="5080">
              <a:lnSpc>
                <a:spcPct val="144200"/>
              </a:lnSpc>
              <a:spcBef>
                <a:spcPts val="100"/>
              </a:spcBef>
              <a:buAutoNum type="alphaLcParenR" startAt="5"/>
              <a:tabLst>
                <a:tab pos="612140" algn="l"/>
              </a:tabLst>
            </a:pPr>
            <a:r>
              <a:rPr dirty="0" sz="1200">
                <a:latin typeface="Times New Roman"/>
                <a:cs typeface="Times New Roman"/>
              </a:rPr>
              <a:t>zdarza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się,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dotrzymuje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terminów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niezbyt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dobrze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powierzonych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zadań,</a:t>
            </a:r>
            <a:endParaRPr sz="1200">
              <a:latin typeface="Times New Roman"/>
              <a:cs typeface="Times New Roman"/>
            </a:endParaRPr>
          </a:p>
          <a:p>
            <a:pPr marL="524510" indent="-139065">
              <a:lnSpc>
                <a:spcPct val="100000"/>
              </a:lnSpc>
              <a:spcBef>
                <a:spcPts val="620"/>
              </a:spcBef>
              <a:buAutoNum type="alphaLcParenR" startAt="5"/>
              <a:tabLst>
                <a:tab pos="525145" algn="l"/>
              </a:tabLst>
            </a:pPr>
            <a:r>
              <a:rPr dirty="0" sz="1200" spc="-5">
                <a:latin typeface="Times New Roman"/>
                <a:cs typeface="Times New Roman"/>
              </a:rPr>
              <a:t>zdarzają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negatywne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uwagi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zachowaniu.</a:t>
            </a:r>
            <a:endParaRPr sz="1200">
              <a:latin typeface="Times New Roman"/>
              <a:cs typeface="Times New Roman"/>
            </a:endParaRPr>
          </a:p>
          <a:p>
            <a:pPr marL="215900" indent="-165735">
              <a:lnSpc>
                <a:spcPct val="100000"/>
              </a:lnSpc>
              <a:spcBef>
                <a:spcPts val="640"/>
              </a:spcBef>
              <a:buAutoNum type="arabicParenR" startAt="2"/>
              <a:tabLst>
                <a:tab pos="216535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Aktywność szkolna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pozaszkolna:</a:t>
            </a:r>
            <a:endParaRPr sz="1200">
              <a:latin typeface="Times New Roman"/>
              <a:cs typeface="Times New Roman"/>
            </a:endParaRPr>
          </a:p>
          <a:p>
            <a:pPr lvl="1" marL="54229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rzecz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40"/>
              </a:spcBef>
              <a:buAutoNum type="arabicParenR" startAt="2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Kultura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osobista:</a:t>
            </a:r>
            <a:endParaRPr sz="1200">
              <a:latin typeface="Times New Roman"/>
              <a:cs typeface="Times New Roman"/>
            </a:endParaRPr>
          </a:p>
          <a:p>
            <a:pPr lvl="1" marL="54229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kulturalnie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zachowuje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szkole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poza </a:t>
            </a:r>
            <a:r>
              <a:rPr dirty="0" sz="1200">
                <a:latin typeface="Times New Roman"/>
                <a:cs typeface="Times New Roman"/>
              </a:rPr>
              <a:t>nią,</a:t>
            </a:r>
            <a:endParaRPr sz="1200">
              <a:latin typeface="Times New Roman"/>
              <a:cs typeface="Times New Roman"/>
            </a:endParaRPr>
          </a:p>
          <a:p>
            <a:pPr lvl="1" marL="551180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181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 zasad</a:t>
            </a:r>
            <a:r>
              <a:rPr dirty="0" sz="1200">
                <a:latin typeface="Times New Roman"/>
                <a:cs typeface="Times New Roman"/>
              </a:rPr>
              <a:t> kultury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kontaktach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rówieśnikami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dorosłymi,</a:t>
            </a:r>
            <a:endParaRPr sz="1200">
              <a:latin typeface="Times New Roman"/>
              <a:cs typeface="Times New Roman"/>
            </a:endParaRPr>
          </a:p>
          <a:p>
            <a:pPr lvl="1" marL="54229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właściwie zachowuje</a:t>
            </a:r>
            <a:r>
              <a:rPr dirty="0" sz="1200">
                <a:latin typeface="Times New Roman"/>
                <a:cs typeface="Times New Roman"/>
              </a:rPr>
              <a:t> 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lekcjach,</a:t>
            </a:r>
            <a:endParaRPr sz="1200">
              <a:latin typeface="Times New Roman"/>
              <a:cs typeface="Times New Roman"/>
            </a:endParaRPr>
          </a:p>
          <a:p>
            <a:pPr lvl="1" marL="551180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181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używa wulgarnych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słów,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wyrażeń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gestów,</a:t>
            </a:r>
            <a:endParaRPr sz="1200">
              <a:latin typeface="Times New Roman"/>
              <a:cs typeface="Times New Roman"/>
            </a:endParaRPr>
          </a:p>
          <a:p>
            <a:pPr lvl="1" marL="54229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uprzejmy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uczynny,</a:t>
            </a:r>
            <a:endParaRPr sz="1200">
              <a:latin typeface="Times New Roman"/>
              <a:cs typeface="Times New Roman"/>
            </a:endParaRPr>
          </a:p>
          <a:p>
            <a:pPr lvl="1" marL="524510" indent="-13906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25145" algn="l"/>
              </a:tabLst>
            </a:pPr>
            <a:r>
              <a:rPr dirty="0" sz="1200">
                <a:latin typeface="Times New Roman"/>
                <a:cs typeface="Times New Roman"/>
              </a:rPr>
              <a:t>okazuje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szacunek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osobom,</a:t>
            </a:r>
            <a:endParaRPr sz="1200">
              <a:latin typeface="Times New Roman"/>
              <a:cs typeface="Times New Roman"/>
            </a:endParaRPr>
          </a:p>
          <a:p>
            <a:pPr lvl="1" marL="551180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1815" algn="l"/>
              </a:tabLst>
            </a:pPr>
            <a:r>
              <a:rPr dirty="0" sz="1200" spc="-5">
                <a:latin typeface="Times New Roman"/>
                <a:cs typeface="Times New Roman"/>
              </a:rPr>
              <a:t>dba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higienę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osobistą.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35"/>
              </a:spcBef>
              <a:buAutoNum type="arabicParenR" startAt="2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Postawa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ucznia:</a:t>
            </a:r>
            <a:endParaRPr sz="1200">
              <a:latin typeface="Times New Roman"/>
              <a:cs typeface="Times New Roman"/>
            </a:endParaRPr>
          </a:p>
          <a:p>
            <a:pPr lvl="1" marL="54229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4229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odmawia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koleżankom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kolegom,</a:t>
            </a:r>
            <a:endParaRPr sz="1200">
              <a:latin typeface="Times New Roman"/>
              <a:cs typeface="Times New Roman"/>
            </a:endParaRPr>
          </a:p>
          <a:p>
            <a:pPr lvl="1" marL="551180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5181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przemocy,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dokucza słabszym,</a:t>
            </a:r>
            <a:endParaRPr sz="1200">
              <a:latin typeface="Times New Roman"/>
              <a:cs typeface="Times New Roman"/>
            </a:endParaRPr>
          </a:p>
          <a:p>
            <a:pPr lvl="1" marL="54229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 pracę swoich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21840" y="3671442"/>
            <a:ext cx="11379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wywiązuje</a:t>
            </a:r>
            <a:r>
              <a:rPr dirty="0" sz="1200" spc="5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6512" y="8061959"/>
            <a:ext cx="5603240" cy="1602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500"/>
              </a:lnSpc>
              <a:spcBef>
                <a:spcPts val="100"/>
              </a:spcBef>
              <a:buAutoNum type="alphaLcParenR" startAt="4"/>
              <a:tabLst>
                <a:tab pos="189865" algn="l"/>
              </a:tabLst>
            </a:pP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tolerancyjny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wyrozumiały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wyznań,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poglądów,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rodzinnej </a:t>
            </a:r>
            <a:r>
              <a:rPr dirty="0" sz="1200" spc="-5">
                <a:latin typeface="Times New Roman"/>
                <a:cs typeface="Times New Roman"/>
              </a:rPr>
              <a:t>koleżanek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marL="168275" indent="-156210">
              <a:lnSpc>
                <a:spcPct val="100000"/>
              </a:lnSpc>
              <a:spcBef>
                <a:spcPts val="635"/>
              </a:spcBef>
              <a:buAutoNum type="alphaLcParenR" startAt="4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 </a:t>
            </a:r>
            <a:r>
              <a:rPr dirty="0" sz="1200" spc="-5">
                <a:latin typeface="Times New Roman"/>
                <a:cs typeface="Times New Roman"/>
              </a:rPr>
              <a:t>uczestniczyć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tworzeniu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atmosfery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klasie,</a:t>
            </a:r>
            <a:endParaRPr sz="1200">
              <a:latin typeface="Times New Roman"/>
              <a:cs typeface="Times New Roman"/>
            </a:endParaRPr>
          </a:p>
          <a:p>
            <a:pPr marL="151130" indent="-139065">
              <a:lnSpc>
                <a:spcPct val="100000"/>
              </a:lnSpc>
              <a:spcBef>
                <a:spcPts val="625"/>
              </a:spcBef>
              <a:buAutoNum type="alphaLcParenR" startAt="4"/>
              <a:tabLst>
                <a:tab pos="151765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wykonuje polecenia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35"/>
              </a:spcBef>
              <a:buAutoNum type="alphaLcParenR" startAt="4"/>
              <a:tabLst>
                <a:tab pos="17780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pali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papierosów,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pije </a:t>
            </a:r>
            <a:r>
              <a:rPr dirty="0" sz="1200" spc="-5">
                <a:latin typeface="Times New Roman"/>
                <a:cs typeface="Times New Roman"/>
              </a:rPr>
              <a:t>alkoholu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używek,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25"/>
              </a:spcBef>
              <a:buAutoNum type="alphaLcParenR" startAt="4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mienie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osób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57727" y="9944868"/>
            <a:ext cx="1536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>
                <a:latin typeface="Times New Roman"/>
                <a:cs typeface="Times New Roman"/>
              </a:rPr>
              <a:t>48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1232" y="438404"/>
            <a:ext cx="5481955" cy="370522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478790" indent="-132080">
              <a:lnSpc>
                <a:spcPct val="100000"/>
              </a:lnSpc>
              <a:spcBef>
                <a:spcPts val="720"/>
              </a:spcBef>
              <a:buAutoNum type="alphaLcParenR" startAt="10"/>
              <a:tabLst>
                <a:tab pos="479425" algn="l"/>
              </a:tabLst>
            </a:pPr>
            <a:r>
              <a:rPr dirty="0" sz="1200">
                <a:latin typeface="Times New Roman"/>
                <a:cs typeface="Times New Roman"/>
              </a:rPr>
              <a:t>dba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zdrowie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marL="512445" indent="-165735">
              <a:lnSpc>
                <a:spcPct val="100000"/>
              </a:lnSpc>
              <a:spcBef>
                <a:spcPts val="625"/>
              </a:spcBef>
              <a:buAutoNum type="alphaLcParenR" startAt="10"/>
              <a:tabLst>
                <a:tab pos="51308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uczestniczy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</a:t>
            </a:r>
            <a:r>
              <a:rPr dirty="0" sz="1200">
                <a:latin typeface="Times New Roman"/>
                <a:cs typeface="Times New Roman"/>
              </a:rPr>
              <a:t>ochronie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przyrody,</a:t>
            </a:r>
            <a:endParaRPr sz="1200">
              <a:latin typeface="Times New Roman"/>
              <a:cs typeface="Times New Roman"/>
            </a:endParaRPr>
          </a:p>
          <a:p>
            <a:pPr marL="478790" indent="-132080">
              <a:lnSpc>
                <a:spcPct val="100000"/>
              </a:lnSpc>
              <a:spcBef>
                <a:spcPts val="640"/>
              </a:spcBef>
              <a:buAutoNum type="alphaLcParenR" startAt="10"/>
              <a:tabLst>
                <a:tab pos="47942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niedozwolonej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-5">
                <a:latin typeface="Times New Roman"/>
                <a:cs typeface="Times New Roman"/>
              </a:rPr>
              <a:t> 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nauce,</a:t>
            </a:r>
            <a:endParaRPr sz="1200">
              <a:latin typeface="Times New Roman"/>
              <a:cs typeface="Times New Roman"/>
            </a:endParaRPr>
          </a:p>
          <a:p>
            <a:pPr marL="554990" indent="-208279">
              <a:lnSpc>
                <a:spcPct val="100000"/>
              </a:lnSpc>
              <a:spcBef>
                <a:spcPts val="625"/>
              </a:spcBef>
              <a:buAutoNum type="alphaLcParenR" startAt="10"/>
              <a:tabLst>
                <a:tab pos="55562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przywłaszcza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sobie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efektów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cudzej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marL="512445" indent="-165735">
              <a:lnSpc>
                <a:spcPct val="100000"/>
              </a:lnSpc>
              <a:spcBef>
                <a:spcPts val="635"/>
              </a:spcBef>
              <a:buAutoNum type="alphaLcParenR" startAt="10"/>
              <a:tabLst>
                <a:tab pos="51308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poprawne,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</a:t>
            </a:r>
            <a:r>
              <a:rPr dirty="0" sz="1200">
                <a:latin typeface="Times New Roman"/>
                <a:cs typeface="Times New Roman"/>
              </a:rPr>
              <a:t> wymagania: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szkolnych:</a:t>
            </a:r>
            <a:endParaRPr sz="1200">
              <a:latin typeface="Times New Roman"/>
              <a:cs typeface="Times New Roman"/>
            </a:endParaRPr>
          </a:p>
          <a:p>
            <a:pPr lvl="1" marL="503555" indent="-15684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04190" algn="l"/>
              </a:tabLst>
            </a:pPr>
            <a:r>
              <a:rPr dirty="0" sz="1200" spc="-5">
                <a:latin typeface="Times New Roman"/>
                <a:cs typeface="Times New Roman"/>
              </a:rPr>
              <a:t>liczba spóźnień</a:t>
            </a:r>
            <a:r>
              <a:rPr dirty="0" sz="1200">
                <a:latin typeface="Times New Roman"/>
                <a:cs typeface="Times New Roman"/>
              </a:rPr>
              <a:t> bez</a:t>
            </a:r>
            <a:r>
              <a:rPr dirty="0" sz="1200" spc="-5">
                <a:latin typeface="Times New Roman"/>
                <a:cs typeface="Times New Roman"/>
              </a:rPr>
              <a:t> uzasadnienia </a:t>
            </a:r>
            <a:r>
              <a:rPr dirty="0" sz="1200">
                <a:latin typeface="Times New Roman"/>
                <a:cs typeface="Times New Roman"/>
              </a:rPr>
              <a:t>nie przekracza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6,</a:t>
            </a:r>
            <a:endParaRPr sz="1200">
              <a:latin typeface="Times New Roman"/>
              <a:cs typeface="Times New Roman"/>
            </a:endParaRPr>
          </a:p>
          <a:p>
            <a:pPr lvl="1" marL="51244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13080" algn="l"/>
              </a:tabLst>
            </a:pPr>
            <a:r>
              <a:rPr dirty="0" sz="1200" spc="-5">
                <a:latin typeface="Times New Roman"/>
                <a:cs typeface="Times New Roman"/>
              </a:rPr>
              <a:t>zdarza </a:t>
            </a:r>
            <a:r>
              <a:rPr dirty="0" sz="1200">
                <a:latin typeface="Times New Roman"/>
                <a:cs typeface="Times New Roman"/>
              </a:rPr>
              <a:t>mu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 mieć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wygląd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strój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niezgodny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wymaganiami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503555" indent="-15684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0419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zawsze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5">
                <a:latin typeface="Times New Roman"/>
                <a:cs typeface="Times New Roman"/>
              </a:rPr>
              <a:t>przygotowany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lekcji,</a:t>
            </a:r>
            <a:endParaRPr sz="1200">
              <a:latin typeface="Times New Roman"/>
              <a:cs typeface="Times New Roman"/>
            </a:endParaRPr>
          </a:p>
          <a:p>
            <a:pPr lvl="1" marL="51244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1308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 przepisów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regulaminów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lvl="1" marL="347345" marR="508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73405" algn="l"/>
              </a:tabLst>
            </a:pPr>
            <a:r>
              <a:rPr dirty="0" sz="1200">
                <a:latin typeface="Times New Roman"/>
                <a:cs typeface="Times New Roman"/>
              </a:rPr>
              <a:t>zdarza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się,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dotrzymuje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terminów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niezbyt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dobrze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wywiązuje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powierzonych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zadań,</a:t>
            </a:r>
            <a:endParaRPr sz="1200">
              <a:latin typeface="Times New Roman"/>
              <a:cs typeface="Times New Roman"/>
            </a:endParaRPr>
          </a:p>
          <a:p>
            <a:pPr lvl="1" marL="486409" indent="-139700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487045" algn="l"/>
              </a:tabLst>
            </a:pP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uwagi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negatywne.</a:t>
            </a:r>
            <a:endParaRPr sz="1200">
              <a:latin typeface="Times New Roman"/>
              <a:cs typeface="Times New Roman"/>
            </a:endParaRPr>
          </a:p>
          <a:p>
            <a:pPr marL="215265" indent="-16510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1590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Aktywność szkolna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pozaszkolna: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85262" y="3145281"/>
            <a:ext cx="3721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4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9332" y="4116451"/>
            <a:ext cx="5901690" cy="4233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9245" marR="5080">
              <a:lnSpc>
                <a:spcPct val="1442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a)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prośbę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pracowników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wykonuje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rzecz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współpracy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innymi</a:t>
            </a:r>
            <a:r>
              <a:rPr dirty="0" sz="1200" spc="-5">
                <a:latin typeface="Times New Roman"/>
                <a:cs typeface="Times New Roman"/>
              </a:rPr>
              <a:t> uczniami.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20"/>
              </a:spcBef>
              <a:buAutoNum type="arabicParenR" startAt="3"/>
              <a:tabLst>
                <a:tab pos="177800" algn="l"/>
              </a:tabLst>
            </a:pPr>
            <a:r>
              <a:rPr dirty="0" sz="1200" spc="-1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ultura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</a:t>
            </a:r>
            <a:r>
              <a:rPr dirty="0" sz="1200">
                <a:latin typeface="Times New Roman"/>
                <a:cs typeface="Times New Roman"/>
              </a:rPr>
              <a:t>sta:</a:t>
            </a:r>
            <a:endParaRPr sz="1200">
              <a:latin typeface="Times New Roman"/>
              <a:cs typeface="Times New Roman"/>
            </a:endParaRPr>
          </a:p>
          <a:p>
            <a:pPr lvl="1" marL="465455" indent="-15684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466090" algn="l"/>
              </a:tabLst>
            </a:pP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ogół </a:t>
            </a:r>
            <a:r>
              <a:rPr dirty="0" sz="1200" spc="-5">
                <a:latin typeface="Times New Roman"/>
                <a:cs typeface="Times New Roman"/>
              </a:rPr>
              <a:t>kulturalnie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szkole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poza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nią,</a:t>
            </a:r>
            <a:endParaRPr sz="1200">
              <a:latin typeface="Times New Roman"/>
              <a:cs typeface="Times New Roman"/>
            </a:endParaRPr>
          </a:p>
          <a:p>
            <a:pPr lvl="1" marL="309245" marR="6985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53530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stara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kulturalny,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choć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sposób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kontaktu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kolegami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czasem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budzi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zastrzeżenia,</a:t>
            </a:r>
            <a:endParaRPr sz="1200">
              <a:latin typeface="Times New Roman"/>
              <a:cs typeface="Times New Roman"/>
            </a:endParaRPr>
          </a:p>
          <a:p>
            <a:pPr lvl="1" marL="465455" indent="-156845">
              <a:lnSpc>
                <a:spcPct val="100000"/>
              </a:lnSpc>
              <a:spcBef>
                <a:spcPts val="440"/>
              </a:spcBef>
              <a:buAutoNum type="alphaLcParenR"/>
              <a:tabLst>
                <a:tab pos="466090" algn="l"/>
              </a:tabLst>
            </a:pPr>
            <a:r>
              <a:rPr dirty="0" sz="1200" spc="-5">
                <a:latin typeface="Times New Roman"/>
                <a:cs typeface="Times New Roman"/>
              </a:rPr>
              <a:t>właściwie zachowuje</a:t>
            </a:r>
            <a:r>
              <a:rPr dirty="0" sz="1200">
                <a:latin typeface="Times New Roman"/>
                <a:cs typeface="Times New Roman"/>
              </a:rPr>
              <a:t> 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lekcjach,</a:t>
            </a:r>
            <a:endParaRPr sz="1200">
              <a:latin typeface="Times New Roman"/>
              <a:cs typeface="Times New Roman"/>
            </a:endParaRPr>
          </a:p>
          <a:p>
            <a:pPr lvl="1" marL="309245" marR="9525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476250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gniewie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zdarza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przemocy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wulgarnych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słów,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wyrażeń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gestów,</a:t>
            </a:r>
            <a:endParaRPr sz="1200">
              <a:latin typeface="Times New Roman"/>
              <a:cs typeface="Times New Roman"/>
            </a:endParaRPr>
          </a:p>
          <a:p>
            <a:pPr algn="r" lvl="1" marL="465455" marR="4032885" indent="-46609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466090" algn="l"/>
              </a:tabLst>
            </a:pPr>
            <a:r>
              <a:rPr dirty="0" sz="1200">
                <a:latin typeface="Times New Roman"/>
                <a:cs typeface="Times New Roman"/>
              </a:rPr>
              <a:t>dba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higienę osobistą.</a:t>
            </a:r>
            <a:endParaRPr sz="1200">
              <a:latin typeface="Times New Roman"/>
              <a:cs typeface="Times New Roman"/>
            </a:endParaRPr>
          </a:p>
          <a:p>
            <a:pPr algn="r" marL="177165" marR="4092575" indent="-177800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Postawa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ucznia:</a:t>
            </a:r>
            <a:endParaRPr sz="1200">
              <a:latin typeface="Times New Roman"/>
              <a:cs typeface="Times New Roman"/>
            </a:endParaRPr>
          </a:p>
          <a:p>
            <a:pPr lvl="1" marL="465455" indent="-15684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466090" algn="l"/>
              </a:tabLst>
            </a:pPr>
            <a:r>
              <a:rPr dirty="0" sz="1200" spc="-5">
                <a:latin typeface="Times New Roman"/>
                <a:cs typeface="Times New Roman"/>
              </a:rPr>
              <a:t>czasami odmawia</a:t>
            </a:r>
            <a:r>
              <a:rPr dirty="0" sz="1200">
                <a:latin typeface="Times New Roman"/>
                <a:cs typeface="Times New Roman"/>
              </a:rPr>
              <a:t> pomocy </a:t>
            </a:r>
            <a:r>
              <a:rPr dirty="0" sz="1200" spc="-5">
                <a:latin typeface="Times New Roman"/>
                <a:cs typeface="Times New Roman"/>
              </a:rPr>
              <a:t>koleżankom </a:t>
            </a:r>
            <a:r>
              <a:rPr dirty="0" sz="1200">
                <a:latin typeface="Times New Roman"/>
                <a:cs typeface="Times New Roman"/>
              </a:rPr>
              <a:t>i kolegom,</a:t>
            </a:r>
            <a:endParaRPr sz="1200">
              <a:latin typeface="Times New Roman"/>
              <a:cs typeface="Times New Roman"/>
            </a:endParaRPr>
          </a:p>
          <a:p>
            <a:pPr lvl="1" marL="47434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47498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przemocy,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dokucza słabszym,</a:t>
            </a:r>
            <a:endParaRPr sz="1200">
              <a:latin typeface="Times New Roman"/>
              <a:cs typeface="Times New Roman"/>
            </a:endParaRPr>
          </a:p>
          <a:p>
            <a:pPr lvl="1" marL="465455" indent="-15684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46609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 pracę swoich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koleżanek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47434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474980" algn="l"/>
              </a:tabLst>
            </a:pPr>
            <a:r>
              <a:rPr dirty="0" sz="1200" spc="-5">
                <a:latin typeface="Times New Roman"/>
                <a:cs typeface="Times New Roman"/>
              </a:rPr>
              <a:t>zdarza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uczestniczyć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bójkach,</a:t>
            </a:r>
            <a:endParaRPr sz="1200">
              <a:latin typeface="Times New Roman"/>
              <a:cs typeface="Times New Roman"/>
            </a:endParaRPr>
          </a:p>
          <a:p>
            <a:pPr lvl="1" marL="465455" indent="-15684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466090" algn="l"/>
              </a:tabLst>
            </a:pPr>
            <a:r>
              <a:rPr dirty="0" sz="1200" spc="-5">
                <a:latin typeface="Times New Roman"/>
                <a:cs typeface="Times New Roman"/>
              </a:rPr>
              <a:t>czasem</a:t>
            </a:r>
            <a:r>
              <a:rPr dirty="0" sz="1200">
                <a:latin typeface="Times New Roman"/>
                <a:cs typeface="Times New Roman"/>
              </a:rPr>
              <a:t> przyczynia</a:t>
            </a:r>
            <a:r>
              <a:rPr dirty="0" sz="1200" spc="-5">
                <a:latin typeface="Times New Roman"/>
                <a:cs typeface="Times New Roman"/>
              </a:rPr>
              <a:t> 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pogorszenia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relacji</a:t>
            </a:r>
            <a:r>
              <a:rPr dirty="0" sz="1200">
                <a:latin typeface="Times New Roman"/>
                <a:cs typeface="Times New Roman"/>
              </a:rPr>
              <a:t> między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koleżankami</a:t>
            </a:r>
            <a:r>
              <a:rPr dirty="0" sz="1200">
                <a:latin typeface="Times New Roman"/>
                <a:cs typeface="Times New Roman"/>
              </a:rPr>
              <a:t> i kolegami,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6512" y="8323326"/>
            <a:ext cx="4994910" cy="1604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4200"/>
              </a:lnSpc>
              <a:spcBef>
                <a:spcPts val="100"/>
              </a:spcBef>
              <a:buAutoNum type="alphaLcParenR" startAt="6"/>
              <a:tabLst>
                <a:tab pos="209550" algn="l"/>
              </a:tabLst>
            </a:pPr>
            <a:r>
              <a:rPr dirty="0" sz="1200" spc="-5">
                <a:latin typeface="Times New Roman"/>
                <a:cs typeface="Times New Roman"/>
              </a:rPr>
              <a:t>zdarza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nietolerancyjnym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niewyrozumiałym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poglądów,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>
                <a:latin typeface="Times New Roman"/>
                <a:cs typeface="Times New Roman"/>
              </a:rPr>
              <a:t> materialnej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koleżanek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20"/>
              </a:spcBef>
              <a:buAutoNum type="alphaLcParenR" startAt="6"/>
              <a:tabLst>
                <a:tab pos="17780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zawsze wykonuje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polecenia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>
                <a:latin typeface="Times New Roman"/>
                <a:cs typeface="Times New Roman"/>
              </a:rPr>
              <a:t> szkoły,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40"/>
              </a:spcBef>
              <a:buAutoNum type="alphaLcParenR" startAt="6"/>
              <a:tabLst>
                <a:tab pos="17780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pali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papierosów,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pije </a:t>
            </a:r>
            <a:r>
              <a:rPr dirty="0" sz="1200" spc="-5">
                <a:latin typeface="Times New Roman"/>
                <a:cs typeface="Times New Roman"/>
              </a:rPr>
              <a:t>alkoholu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używek,</a:t>
            </a:r>
            <a:endParaRPr sz="12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620"/>
              </a:spcBef>
              <a:buAutoNum type="alphaLcParenR" startAt="6"/>
              <a:tabLst>
                <a:tab pos="144145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mienie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osób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640"/>
              </a:spcBef>
              <a:buAutoNum type="alphaLcParenR" startAt="6"/>
              <a:tabLst>
                <a:tab pos="14414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przejawia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troski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wygląd otoczenia,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1249" y="8404097"/>
            <a:ext cx="535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wy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ń,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6627" y="438404"/>
            <a:ext cx="5013325" cy="659638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627380" indent="-165735">
              <a:lnSpc>
                <a:spcPct val="100000"/>
              </a:lnSpc>
              <a:spcBef>
                <a:spcPts val="720"/>
              </a:spcBef>
              <a:buAutoNum type="alphaLcParenR" startAt="11"/>
              <a:tabLst>
                <a:tab pos="62801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przeważnie </a:t>
            </a:r>
            <a:r>
              <a:rPr dirty="0" sz="1200">
                <a:latin typeface="Times New Roman"/>
                <a:cs typeface="Times New Roman"/>
              </a:rPr>
              <a:t>dba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zdrowie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>
                <a:latin typeface="Times New Roman"/>
                <a:cs typeface="Times New Roman"/>
              </a:rPr>
              <a:t> swoje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marL="593725" indent="-132080">
              <a:lnSpc>
                <a:spcPct val="100000"/>
              </a:lnSpc>
              <a:spcBef>
                <a:spcPts val="625"/>
              </a:spcBef>
              <a:buAutoNum type="alphaLcParenR" startAt="11"/>
              <a:tabLst>
                <a:tab pos="59436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niszczy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przyrody,</a:t>
            </a:r>
            <a:endParaRPr sz="1200">
              <a:latin typeface="Times New Roman"/>
              <a:cs typeface="Times New Roman"/>
            </a:endParaRPr>
          </a:p>
          <a:p>
            <a:pPr marL="669925" indent="-208279">
              <a:lnSpc>
                <a:spcPct val="100000"/>
              </a:lnSpc>
              <a:spcBef>
                <a:spcPts val="640"/>
              </a:spcBef>
              <a:buAutoNum type="alphaLcParenR" startAt="11"/>
              <a:tabLst>
                <a:tab pos="670560" algn="l"/>
              </a:tabLst>
            </a:pP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ogół nie</a:t>
            </a:r>
            <a:r>
              <a:rPr dirty="0" sz="1200" spc="-5">
                <a:latin typeface="Times New Roman"/>
                <a:cs typeface="Times New Roman"/>
              </a:rPr>
              <a:t> korzysta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niedozwolonej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nauce,</a:t>
            </a:r>
            <a:endParaRPr sz="1200">
              <a:latin typeface="Times New Roman"/>
              <a:cs typeface="Times New Roman"/>
            </a:endParaRPr>
          </a:p>
          <a:p>
            <a:pPr marL="627380" indent="-165735">
              <a:lnSpc>
                <a:spcPct val="100000"/>
              </a:lnSpc>
              <a:spcBef>
                <a:spcPts val="625"/>
              </a:spcBef>
              <a:buAutoNum type="alphaLcParenR" startAt="11"/>
              <a:tabLst>
                <a:tab pos="62801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przywłaszcza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sobie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efektów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cudzej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pracy.</a:t>
            </a:r>
            <a:endParaRPr sz="1200">
              <a:latin typeface="Times New Roman"/>
              <a:cs typeface="Times New Roman"/>
            </a:endParaRPr>
          </a:p>
          <a:p>
            <a:pPr marL="55244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10.</a:t>
            </a:r>
            <a:r>
              <a:rPr dirty="0" sz="1200" spc="-5">
                <a:latin typeface="Times New Roman"/>
                <a:cs typeface="Times New Roman"/>
              </a:rPr>
              <a:t> Uczeń</a:t>
            </a:r>
            <a:r>
              <a:rPr dirty="0" sz="1200">
                <a:latin typeface="Times New Roman"/>
                <a:cs typeface="Times New Roman"/>
              </a:rPr>
              <a:t> otrzymuje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nieodpowiednie,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prezentuje </a:t>
            </a:r>
            <a:r>
              <a:rPr dirty="0" sz="1200">
                <a:latin typeface="Times New Roman"/>
                <a:cs typeface="Times New Roman"/>
              </a:rPr>
              <a:t>poniższą</a:t>
            </a:r>
            <a:r>
              <a:rPr dirty="0" sz="1200" spc="-5">
                <a:latin typeface="Times New Roman"/>
                <a:cs typeface="Times New Roman"/>
              </a:rPr>
              <a:t> postawę: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obowiązków</a:t>
            </a:r>
            <a:r>
              <a:rPr dirty="0" sz="1200" spc="-5">
                <a:latin typeface="Times New Roman"/>
                <a:cs typeface="Times New Roman"/>
              </a:rPr>
              <a:t> szkolnych:</a:t>
            </a:r>
            <a:endParaRPr sz="1200">
              <a:latin typeface="Times New Roman"/>
              <a:cs typeface="Times New Roman"/>
            </a:endParaRPr>
          </a:p>
          <a:p>
            <a:pPr lvl="1" marL="61849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618490" algn="l"/>
              </a:tabLst>
            </a:pPr>
            <a:r>
              <a:rPr dirty="0" sz="1200" spc="-5">
                <a:latin typeface="Times New Roman"/>
                <a:cs typeface="Times New Roman"/>
              </a:rPr>
              <a:t>liczba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spóźnień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bez </a:t>
            </a:r>
            <a:r>
              <a:rPr dirty="0" sz="1200" spc="-5">
                <a:latin typeface="Times New Roman"/>
                <a:cs typeface="Times New Roman"/>
              </a:rPr>
              <a:t>uzasadnienia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przekracza</a:t>
            </a:r>
            <a:r>
              <a:rPr dirty="0" sz="1200">
                <a:latin typeface="Times New Roman"/>
                <a:cs typeface="Times New Roman"/>
              </a:rPr>
              <a:t> 6,</a:t>
            </a:r>
            <a:endParaRPr sz="1200">
              <a:latin typeface="Times New Roman"/>
              <a:cs typeface="Times New Roman"/>
            </a:endParaRPr>
          </a:p>
          <a:p>
            <a:pPr lvl="1" marL="627380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62801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przygotowuje się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do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lekcji,</a:t>
            </a:r>
            <a:endParaRPr sz="1200">
              <a:latin typeface="Times New Roman"/>
              <a:cs typeface="Times New Roman"/>
            </a:endParaRPr>
          </a:p>
          <a:p>
            <a:pPr lvl="1" marL="462280" marR="508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676275" algn="l"/>
              </a:tabLst>
            </a:pPr>
            <a:r>
              <a:rPr dirty="0" sz="1200">
                <a:latin typeface="Times New Roman"/>
                <a:cs typeface="Times New Roman"/>
              </a:rPr>
              <a:t>pomimo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upomnień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przestrzega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przepisów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algn="r" lvl="1" marL="165100" marR="2644140" indent="-165100">
              <a:lnSpc>
                <a:spcPct val="100000"/>
              </a:lnSpc>
              <a:spcBef>
                <a:spcPts val="440"/>
              </a:spcBef>
              <a:buAutoNum type="alphaLcParenR"/>
              <a:tabLst>
                <a:tab pos="165100" algn="l"/>
              </a:tabLst>
            </a:pP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liczne </a:t>
            </a:r>
            <a:r>
              <a:rPr dirty="0" sz="1200">
                <a:latin typeface="Times New Roman"/>
                <a:cs typeface="Times New Roman"/>
              </a:rPr>
              <a:t>uwagi </a:t>
            </a:r>
            <a:r>
              <a:rPr dirty="0" sz="1200" spc="-5">
                <a:latin typeface="Times New Roman"/>
                <a:cs typeface="Times New Roman"/>
              </a:rPr>
              <a:t>negatywne.</a:t>
            </a:r>
            <a:endParaRPr sz="1200">
              <a:latin typeface="Times New Roman"/>
              <a:cs typeface="Times New Roman"/>
            </a:endParaRPr>
          </a:p>
          <a:p>
            <a:pPr algn="r" marL="165100" marR="2602865" indent="-165100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16510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pozaszkolna:</a:t>
            </a:r>
            <a:endParaRPr sz="1200">
              <a:latin typeface="Times New Roman"/>
              <a:cs typeface="Times New Roman"/>
            </a:endParaRPr>
          </a:p>
          <a:p>
            <a:pPr lvl="1" marL="61849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18490" algn="l"/>
              </a:tabLst>
            </a:pPr>
            <a:r>
              <a:rPr dirty="0" sz="1200" spc="-5">
                <a:latin typeface="Times New Roman"/>
                <a:cs typeface="Times New Roman"/>
              </a:rPr>
              <a:t>odmawia </a:t>
            </a:r>
            <a:r>
              <a:rPr dirty="0" sz="1200">
                <a:latin typeface="Times New Roman"/>
                <a:cs typeface="Times New Roman"/>
              </a:rPr>
              <a:t>wykonywania </a:t>
            </a:r>
            <a:r>
              <a:rPr dirty="0" sz="1200" spc="-5">
                <a:latin typeface="Times New Roman"/>
                <a:cs typeface="Times New Roman"/>
              </a:rPr>
              <a:t>jakichkolwiek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rzecz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627380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28015" algn="l"/>
              </a:tabLst>
            </a:pPr>
            <a:r>
              <a:rPr dirty="0" sz="1200">
                <a:latin typeface="Times New Roman"/>
                <a:cs typeface="Times New Roman"/>
              </a:rPr>
              <a:t>psuje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wizerunek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9210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92735" algn="l"/>
              </a:tabLst>
            </a:pPr>
            <a:r>
              <a:rPr dirty="0" sz="1200" spc="-5">
                <a:latin typeface="Times New Roman"/>
                <a:cs typeface="Times New Roman"/>
              </a:rPr>
              <a:t>Kultura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osobista:</a:t>
            </a:r>
            <a:endParaRPr sz="1200">
              <a:latin typeface="Times New Roman"/>
              <a:cs typeface="Times New Roman"/>
            </a:endParaRPr>
          </a:p>
          <a:p>
            <a:pPr lvl="1" marL="617855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18490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przestrzega </a:t>
            </a:r>
            <a:r>
              <a:rPr dirty="0" sz="1200">
                <a:latin typeface="Times New Roman"/>
                <a:cs typeface="Times New Roman"/>
              </a:rPr>
              <a:t>norm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zachowania,</a:t>
            </a:r>
            <a:endParaRPr sz="1200">
              <a:latin typeface="Times New Roman"/>
              <a:cs typeface="Times New Roman"/>
            </a:endParaRPr>
          </a:p>
          <a:p>
            <a:pPr lvl="1" marL="627380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2801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sposób wulgarny, </a:t>
            </a:r>
            <a:r>
              <a:rPr dirty="0" sz="1200">
                <a:latin typeface="Times New Roman"/>
                <a:cs typeface="Times New Roman"/>
              </a:rPr>
              <a:t>za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gestów,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odnosi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617855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18490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arogancki,</a:t>
            </a:r>
            <a:endParaRPr sz="1200">
              <a:latin typeface="Times New Roman"/>
              <a:cs typeface="Times New Roman"/>
            </a:endParaRPr>
          </a:p>
          <a:p>
            <a:pPr lvl="1" marL="627380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28015" algn="l"/>
              </a:tabLst>
            </a:pPr>
            <a:r>
              <a:rPr dirty="0" sz="1200" spc="-5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cechuje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agresja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słowna,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fizyczna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psychiczna,</a:t>
            </a:r>
            <a:endParaRPr sz="1200">
              <a:latin typeface="Times New Roman"/>
              <a:cs typeface="Times New Roman"/>
            </a:endParaRPr>
          </a:p>
          <a:p>
            <a:pPr lvl="1" marL="617855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18490" algn="l"/>
              </a:tabLst>
            </a:pPr>
            <a:r>
              <a:rPr dirty="0" sz="1200" spc="-5">
                <a:latin typeface="Times New Roman"/>
                <a:cs typeface="Times New Roman"/>
              </a:rPr>
              <a:t>wyśmiewa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lekceważy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innych,</a:t>
            </a:r>
            <a:endParaRPr sz="1200">
              <a:latin typeface="Times New Roman"/>
              <a:cs typeface="Times New Roman"/>
            </a:endParaRPr>
          </a:p>
          <a:p>
            <a:pPr lvl="1" marL="600710" indent="-13906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01345" algn="l"/>
              </a:tabLst>
            </a:pPr>
            <a:r>
              <a:rPr dirty="0" sz="1200">
                <a:latin typeface="Times New Roman"/>
                <a:cs typeface="Times New Roman"/>
              </a:rPr>
              <a:t>dokucza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innym,</a:t>
            </a:r>
            <a:endParaRPr sz="1200">
              <a:latin typeface="Times New Roman"/>
              <a:cs typeface="Times New Roman"/>
            </a:endParaRPr>
          </a:p>
          <a:p>
            <a:pPr lvl="1" marL="627380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628015" algn="l"/>
              </a:tabLst>
            </a:pPr>
            <a:r>
              <a:rPr dirty="0" sz="1200" spc="-5">
                <a:latin typeface="Times New Roman"/>
                <a:cs typeface="Times New Roman"/>
              </a:rPr>
              <a:t>obraża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627380" indent="-1657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628015" algn="l"/>
              </a:tabLst>
            </a:pPr>
            <a:r>
              <a:rPr dirty="0" sz="1200" spc="-5">
                <a:latin typeface="Times New Roman"/>
                <a:cs typeface="Times New Roman"/>
              </a:rPr>
              <a:t>kłamie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oszukuje.</a:t>
            </a:r>
            <a:endParaRPr sz="1200">
              <a:latin typeface="Times New Roman"/>
              <a:cs typeface="Times New Roman"/>
            </a:endParaRPr>
          </a:p>
          <a:p>
            <a:pPr marL="292100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292735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Postawa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ucznia:</a:t>
            </a:r>
            <a:endParaRPr sz="1200">
              <a:latin typeface="Times New Roman"/>
              <a:cs typeface="Times New Roman"/>
            </a:endParaRPr>
          </a:p>
          <a:p>
            <a:pPr lvl="1" marL="61849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618490" algn="l"/>
              </a:tabLst>
            </a:pPr>
            <a:r>
              <a:rPr dirty="0" sz="1200" spc="-5">
                <a:latin typeface="Times New Roman"/>
                <a:cs typeface="Times New Roman"/>
              </a:rPr>
              <a:t>odmawia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koleżankom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kolegom,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0284" y="2619502"/>
            <a:ext cx="967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regulaminów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6512" y="7010780"/>
            <a:ext cx="5601970" cy="291719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720"/>
              </a:spcBef>
              <a:buAutoNum type="alphaLcParenR" startAt="2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przeszkadza</a:t>
            </a:r>
            <a:r>
              <a:rPr dirty="0" sz="1200">
                <a:latin typeface="Times New Roman"/>
                <a:cs typeface="Times New Roman"/>
              </a:rPr>
              <a:t> kolegom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niszczy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efekty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utrudnia </a:t>
            </a:r>
            <a:r>
              <a:rPr dirty="0" sz="1200" spc="-5">
                <a:latin typeface="Times New Roman"/>
                <a:cs typeface="Times New Roman"/>
              </a:rPr>
              <a:t>prowadzenie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lekcji,</a:t>
            </a:r>
            <a:endParaRPr sz="1200">
              <a:latin typeface="Times New Roman"/>
              <a:cs typeface="Times New Roman"/>
            </a:endParaRPr>
          </a:p>
          <a:p>
            <a:pPr marL="168275" indent="-156210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dokucza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innym,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43300"/>
              </a:lnSpc>
              <a:spcBef>
                <a:spcPts val="15"/>
              </a:spcBef>
              <a:buAutoNum type="alphaLcParenR" startAt="2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nietolerancyjny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niewyrozumiały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wobec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poglądów,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rodzinnej koleżanek</a:t>
            </a:r>
            <a:r>
              <a:rPr dirty="0" sz="1200">
                <a:latin typeface="Times New Roman"/>
                <a:cs typeface="Times New Roman"/>
              </a:rPr>
              <a:t> i kolegów,</a:t>
            </a:r>
            <a:endParaRPr sz="1200">
              <a:latin typeface="Times New Roman"/>
              <a:cs typeface="Times New Roman"/>
            </a:endParaRPr>
          </a:p>
          <a:p>
            <a:pPr marL="168275" indent="-156210">
              <a:lnSpc>
                <a:spcPct val="100000"/>
              </a:lnSpc>
              <a:spcBef>
                <a:spcPts val="635"/>
              </a:spcBef>
              <a:buAutoNum type="alphaLcParenR" startAt="2"/>
              <a:tabLst>
                <a:tab pos="168910" algn="l"/>
              </a:tabLst>
            </a:pPr>
            <a:r>
              <a:rPr dirty="0" sz="1200" spc="-5">
                <a:latin typeface="Times New Roman"/>
                <a:cs typeface="Times New Roman"/>
              </a:rPr>
              <a:t>lekceważy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polecenia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marL="151130" indent="-139065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151765" algn="l"/>
              </a:tabLst>
            </a:pPr>
            <a:r>
              <a:rPr dirty="0" sz="1200" spc="-5">
                <a:latin typeface="Times New Roman"/>
                <a:cs typeface="Times New Roman"/>
              </a:rPr>
              <a:t>pali papierosy, </a:t>
            </a:r>
            <a:r>
              <a:rPr dirty="0" sz="1200">
                <a:latin typeface="Times New Roman"/>
                <a:cs typeface="Times New Roman"/>
              </a:rPr>
              <a:t>pije alkohol lub</a:t>
            </a:r>
            <a:r>
              <a:rPr dirty="0" sz="1200" spc="-5">
                <a:latin typeface="Times New Roman"/>
                <a:cs typeface="Times New Roman"/>
              </a:rPr>
              <a:t> używa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narkotyków,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40"/>
              </a:spcBef>
              <a:buAutoNum type="alphaLcParenR" startAt="2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niszczy mienie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osób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20"/>
              </a:spcBef>
              <a:buAutoNum type="alphaLcParenR" startAt="2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zaśmieca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otoczenie,</a:t>
            </a:r>
            <a:endParaRPr sz="12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640"/>
              </a:spcBef>
              <a:buAutoNum type="alphaLcParenR" startAt="2"/>
              <a:tabLst>
                <a:tab pos="14414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dba o </a:t>
            </a:r>
            <a:r>
              <a:rPr dirty="0" sz="1200" spc="-5">
                <a:latin typeface="Times New Roman"/>
                <a:cs typeface="Times New Roman"/>
              </a:rPr>
              <a:t>zdrowie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620"/>
              </a:spcBef>
              <a:buAutoNum type="alphaLcParenR" startAt="2"/>
              <a:tabLst>
                <a:tab pos="144145" algn="l"/>
              </a:tabLst>
            </a:pPr>
            <a:r>
              <a:rPr dirty="0" sz="1200" spc="-5">
                <a:latin typeface="Times New Roman"/>
                <a:cs typeface="Times New Roman"/>
              </a:rPr>
              <a:t>niszczy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przyrodę,</a:t>
            </a:r>
            <a:endParaRPr sz="1200">
              <a:latin typeface="Times New Roman"/>
              <a:cs typeface="Times New Roman"/>
            </a:endParaRPr>
          </a:p>
          <a:p>
            <a:pPr marL="177165" indent="-165100">
              <a:lnSpc>
                <a:spcPct val="100000"/>
              </a:lnSpc>
              <a:spcBef>
                <a:spcPts val="640"/>
              </a:spcBef>
              <a:buAutoNum type="alphaLcParenR" startAt="2"/>
              <a:tabLst>
                <a:tab pos="177800" algn="l"/>
              </a:tabLst>
            </a:pPr>
            <a:r>
              <a:rPr dirty="0" sz="1200" spc="-5">
                <a:latin typeface="Times New Roman"/>
                <a:cs typeface="Times New Roman"/>
              </a:rPr>
              <a:t>korzysta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niedozwolonej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6010275" cy="930211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419734">
              <a:lnSpc>
                <a:spcPct val="100000"/>
              </a:lnSpc>
              <a:spcBef>
                <a:spcPts val="720"/>
              </a:spcBef>
            </a:pPr>
            <a:r>
              <a:rPr dirty="0" sz="1200">
                <a:latin typeface="Times New Roman"/>
                <a:cs typeface="Times New Roman"/>
              </a:rPr>
              <a:t>l)</a:t>
            </a:r>
            <a:r>
              <a:rPr dirty="0" sz="1200" spc="-5">
                <a:latin typeface="Times New Roman"/>
                <a:cs typeface="Times New Roman"/>
              </a:rPr>
              <a:t> przedstawia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cudze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prace, publikuje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jako</a:t>
            </a:r>
            <a:r>
              <a:rPr dirty="0" sz="1200" spc="-5">
                <a:latin typeface="Times New Roman"/>
                <a:cs typeface="Times New Roman"/>
              </a:rPr>
              <a:t> swoje.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11.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naganne,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prezentuje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poniższą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postawę:</a:t>
            </a:r>
            <a:endParaRPr sz="1200">
              <a:latin typeface="Times New Roman"/>
              <a:cs typeface="Times New Roman"/>
            </a:endParaRPr>
          </a:p>
          <a:p>
            <a:pPr marL="249554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250190" algn="l"/>
              </a:tabLst>
            </a:pPr>
            <a:r>
              <a:rPr dirty="0" sz="1200" spc="-5">
                <a:latin typeface="Times New Roman"/>
                <a:cs typeface="Times New Roman"/>
              </a:rPr>
              <a:t>Wykonywanie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szkolnych: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często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spóźnia,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bardzo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często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przygotowuje</a:t>
            </a:r>
            <a:r>
              <a:rPr dirty="0" sz="1200" spc="-5">
                <a:latin typeface="Times New Roman"/>
                <a:cs typeface="Times New Roman"/>
              </a:rPr>
              <a:t> się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notorycznie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łamie</a:t>
            </a:r>
            <a:r>
              <a:rPr dirty="0" sz="1200">
                <a:latin typeface="Times New Roman"/>
                <a:cs typeface="Times New Roman"/>
              </a:rPr>
              <a:t> przepisy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85470" algn="l"/>
              </a:tabLst>
            </a:pP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liczne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uwagi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negatywne.</a:t>
            </a:r>
            <a:endParaRPr sz="1200">
              <a:latin typeface="Times New Roman"/>
              <a:cs typeface="Times New Roman"/>
            </a:endParaRPr>
          </a:p>
          <a:p>
            <a:pPr marL="249554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250190" algn="l"/>
              </a:tabLst>
            </a:pPr>
            <a:r>
              <a:rPr dirty="0" sz="1200" spc="-5">
                <a:latin typeface="Times New Roman"/>
                <a:cs typeface="Times New Roman"/>
              </a:rPr>
              <a:t>Aktywność szkolna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pozaszkolna:</a:t>
            </a:r>
            <a:endParaRPr sz="1200">
              <a:latin typeface="Times New Roman"/>
              <a:cs typeface="Times New Roman"/>
            </a:endParaRPr>
          </a:p>
          <a:p>
            <a:pPr marL="584835" indent="-16573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odmawia</a:t>
            </a:r>
            <a:r>
              <a:rPr dirty="0" sz="1200">
                <a:latin typeface="Times New Roman"/>
                <a:cs typeface="Times New Roman"/>
              </a:rPr>
              <a:t> wykonywania </a:t>
            </a:r>
            <a:r>
              <a:rPr dirty="0" sz="1200" spc="-5">
                <a:latin typeface="Times New Roman"/>
                <a:cs typeface="Times New Roman"/>
              </a:rPr>
              <a:t>jakichkolwiek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rzecz</a:t>
            </a:r>
            <a:r>
              <a:rPr dirty="0" sz="1200" spc="-5">
                <a:latin typeface="Times New Roman"/>
                <a:cs typeface="Times New Roman"/>
              </a:rPr>
              <a:t> szkoły,</a:t>
            </a:r>
            <a:endParaRPr sz="1200">
              <a:latin typeface="Times New Roman"/>
              <a:cs typeface="Times New Roman"/>
            </a:endParaRPr>
          </a:p>
          <a:p>
            <a:pPr marL="584835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585470" algn="l"/>
              </a:tabLst>
            </a:pPr>
            <a:r>
              <a:rPr dirty="0" sz="1200">
                <a:latin typeface="Times New Roman"/>
                <a:cs typeface="Times New Roman"/>
              </a:rPr>
              <a:t>psuje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wizerunek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marL="584835" indent="-16573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dezorganizuje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pracę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10820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211454" algn="l"/>
              </a:tabLst>
            </a:pPr>
            <a:r>
              <a:rPr dirty="0" sz="1200" spc="-5">
                <a:latin typeface="Times New Roman"/>
                <a:cs typeface="Times New Roman"/>
              </a:rPr>
              <a:t>Kultura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osobista: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7594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przestrzega </a:t>
            </a:r>
            <a:r>
              <a:rPr dirty="0" sz="1200">
                <a:latin typeface="Times New Roman"/>
                <a:cs typeface="Times New Roman"/>
              </a:rPr>
              <a:t>norm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 wulgarny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-5">
                <a:latin typeface="Times New Roman"/>
                <a:cs typeface="Times New Roman"/>
              </a:rPr>
              <a:t> arogancki,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jego zachowanie</a:t>
            </a:r>
            <a:r>
              <a:rPr dirty="0" sz="1200">
                <a:latin typeface="Times New Roman"/>
                <a:cs typeface="Times New Roman"/>
              </a:rPr>
              <a:t> cechuje </a:t>
            </a:r>
            <a:r>
              <a:rPr dirty="0" sz="1200" spc="-5">
                <a:latin typeface="Times New Roman"/>
                <a:cs typeface="Times New Roman"/>
              </a:rPr>
              <a:t>agresja,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wszczyna </a:t>
            </a:r>
            <a:r>
              <a:rPr dirty="0" sz="1200">
                <a:latin typeface="Times New Roman"/>
                <a:cs typeface="Times New Roman"/>
              </a:rPr>
              <a:t>bójki,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prześladuje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koleżanki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wyśmiewa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się, </a:t>
            </a:r>
            <a:r>
              <a:rPr dirty="0" sz="1200" spc="-5">
                <a:latin typeface="Times New Roman"/>
                <a:cs typeface="Times New Roman"/>
              </a:rPr>
              <a:t>lekceważy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-5">
                <a:latin typeface="Times New Roman"/>
                <a:cs typeface="Times New Roman"/>
              </a:rPr>
              <a:t> upokarza </a:t>
            </a:r>
            <a:r>
              <a:rPr dirty="0" sz="1200">
                <a:latin typeface="Times New Roman"/>
                <a:cs typeface="Times New Roman"/>
              </a:rPr>
              <a:t>innych,</a:t>
            </a:r>
            <a:endParaRPr sz="1200">
              <a:latin typeface="Times New Roman"/>
              <a:cs typeface="Times New Roman"/>
            </a:endParaRPr>
          </a:p>
          <a:p>
            <a:pPr lvl="1" marL="558165" indent="-13906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58800" algn="l"/>
              </a:tabLst>
            </a:pPr>
            <a:r>
              <a:rPr dirty="0" sz="1200" spc="-5">
                <a:latin typeface="Times New Roman"/>
                <a:cs typeface="Times New Roman"/>
              </a:rPr>
              <a:t>wymusza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pieniądze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-5">
                <a:latin typeface="Times New Roman"/>
                <a:cs typeface="Times New Roman"/>
              </a:rPr>
              <a:t> rzeczy,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zastrasza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koleżanki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kradnie,</a:t>
            </a:r>
            <a:endParaRPr sz="1200">
              <a:latin typeface="Times New Roman"/>
              <a:cs typeface="Times New Roman"/>
            </a:endParaRPr>
          </a:p>
          <a:p>
            <a:pPr lvl="1" marL="551180" indent="-13208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1815" algn="l"/>
              </a:tabLst>
            </a:pPr>
            <a:r>
              <a:rPr dirty="0" sz="1200" spc="-5">
                <a:latin typeface="Times New Roman"/>
                <a:cs typeface="Times New Roman"/>
              </a:rPr>
              <a:t>obraża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1" marL="551180" indent="-132080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1815" algn="l"/>
              </a:tabLst>
            </a:pPr>
            <a:r>
              <a:rPr dirty="0" sz="1200" spc="-5">
                <a:latin typeface="Times New Roman"/>
                <a:cs typeface="Times New Roman"/>
              </a:rPr>
              <a:t>używa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gróźb lub przemocy</a:t>
            </a:r>
            <a:r>
              <a:rPr dirty="0" sz="1200" spc="-5">
                <a:latin typeface="Times New Roman"/>
                <a:cs typeface="Times New Roman"/>
              </a:rPr>
              <a:t> wobec pracowników szkoły,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kłamie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oszukuje.</a:t>
            </a:r>
            <a:endParaRPr sz="1200">
              <a:latin typeface="Times New Roman"/>
              <a:cs typeface="Times New Roman"/>
            </a:endParaRPr>
          </a:p>
          <a:p>
            <a:pPr marL="210820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211454" algn="l"/>
              </a:tabLst>
            </a:pPr>
            <a:r>
              <a:rPr dirty="0" sz="1200" spc="-5">
                <a:latin typeface="Times New Roman"/>
                <a:cs typeface="Times New Roman"/>
              </a:rPr>
              <a:t>Postawa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ucznia: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namawia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negatywnych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zachowań,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dezorganizuje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lekcji,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nietolerancyjny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niewyrozumiały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lekceważy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polecenia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>
                <a:latin typeface="Times New Roman"/>
                <a:cs typeface="Times New Roman"/>
              </a:rPr>
              <a:t> szkoły,</a:t>
            </a:r>
            <a:endParaRPr sz="1200">
              <a:latin typeface="Times New Roman"/>
              <a:cs typeface="Times New Roman"/>
            </a:endParaRPr>
          </a:p>
          <a:p>
            <a:pPr lvl="1" marL="575310" indent="-156210">
              <a:lnSpc>
                <a:spcPct val="100000"/>
              </a:lnSpc>
              <a:spcBef>
                <a:spcPts val="620"/>
              </a:spcBef>
              <a:buAutoNum type="alphaLcParenR"/>
              <a:tabLst>
                <a:tab pos="575945" algn="l"/>
              </a:tabLst>
            </a:pPr>
            <a:r>
              <a:rPr dirty="0" sz="1200" spc="-5">
                <a:latin typeface="Times New Roman"/>
                <a:cs typeface="Times New Roman"/>
              </a:rPr>
              <a:t>pali </a:t>
            </a:r>
            <a:r>
              <a:rPr dirty="0" sz="1200">
                <a:latin typeface="Times New Roman"/>
                <a:cs typeface="Times New Roman"/>
              </a:rPr>
              <a:t>papierosy,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pije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alkohol,</a:t>
            </a:r>
            <a:r>
              <a:rPr dirty="0" sz="1200" spc="-5">
                <a:latin typeface="Times New Roman"/>
                <a:cs typeface="Times New Roman"/>
              </a:rPr>
              <a:t> zażywa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-5">
                <a:latin typeface="Times New Roman"/>
                <a:cs typeface="Times New Roman"/>
              </a:rPr>
              <a:t> rozprowadza </a:t>
            </a:r>
            <a:r>
              <a:rPr dirty="0" sz="1200">
                <a:latin typeface="Times New Roman"/>
                <a:cs typeface="Times New Roman"/>
              </a:rPr>
              <a:t>narkotyki,</a:t>
            </a:r>
            <a:endParaRPr sz="1200">
              <a:latin typeface="Times New Roman"/>
              <a:cs typeface="Times New Roman"/>
            </a:endParaRPr>
          </a:p>
          <a:p>
            <a:pPr lvl="1" marL="558165" indent="-13906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558800" algn="l"/>
              </a:tabLst>
            </a:pPr>
            <a:r>
              <a:rPr dirty="0" sz="1200" spc="-5">
                <a:latin typeface="Times New Roman"/>
                <a:cs typeface="Times New Roman"/>
              </a:rPr>
              <a:t>niszczy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mienie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osób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szkoły,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zagraża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swojemu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endParaRPr sz="1200">
              <a:latin typeface="Times New Roman"/>
              <a:cs typeface="Times New Roman"/>
            </a:endParaRPr>
          </a:p>
          <a:p>
            <a:pPr lvl="1" marL="584835" indent="-1657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585470" algn="l"/>
              </a:tabLst>
            </a:pPr>
            <a:r>
              <a:rPr dirty="0" sz="1200" spc="-5">
                <a:latin typeface="Times New Roman"/>
                <a:cs typeface="Times New Roman"/>
              </a:rPr>
              <a:t>niszczy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przyrodę,</a:t>
            </a:r>
            <a:endParaRPr sz="1200">
              <a:latin typeface="Times New Roman"/>
              <a:cs typeface="Times New Roman"/>
            </a:endParaRPr>
          </a:p>
          <a:p>
            <a:pPr lvl="1" marL="550545" indent="-13144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551180" algn="l"/>
              </a:tabLst>
            </a:pPr>
            <a:r>
              <a:rPr dirty="0" sz="1200" spc="-5">
                <a:latin typeface="Times New Roman"/>
                <a:cs typeface="Times New Roman"/>
              </a:rPr>
              <a:t>popełnił czyny karalne.</a:t>
            </a:r>
            <a:endParaRPr sz="1200">
              <a:latin typeface="Times New Roman"/>
              <a:cs typeface="Times New Roman"/>
            </a:endParaRPr>
          </a:p>
          <a:p>
            <a:pPr marL="68961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§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9685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5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klasyfikowany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jednego,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kilku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albo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6764" y="438404"/>
            <a:ext cx="5877560" cy="93021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85115" marR="9525">
              <a:lnSpc>
                <a:spcPct val="14380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>
                <a:latin typeface="Times New Roman"/>
                <a:cs typeface="Times New Roman"/>
              </a:rPr>
              <a:t> brak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podstaw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śródrocznej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>
                <a:latin typeface="Times New Roman"/>
                <a:cs typeface="Times New Roman"/>
              </a:rPr>
              <a:t> oceny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>
                <a:latin typeface="Times New Roman"/>
                <a:cs typeface="Times New Roman"/>
              </a:rPr>
              <a:t> 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powodu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nieobecności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5">
                <a:latin typeface="Times New Roman"/>
                <a:cs typeface="Times New Roman"/>
              </a:rPr>
              <a:t> 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przekraczającej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połowę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przeznaczonego</a:t>
            </a:r>
            <a:r>
              <a:rPr dirty="0" sz="1200">
                <a:latin typeface="Times New Roman"/>
                <a:cs typeface="Times New Roman"/>
              </a:rPr>
              <a:t> na </a:t>
            </a:r>
            <a:r>
              <a:rPr dirty="0" sz="1200" spc="5">
                <a:latin typeface="Times New Roman"/>
                <a:cs typeface="Times New Roman"/>
              </a:rPr>
              <a:t>te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okresie,</a:t>
            </a:r>
            <a:r>
              <a:rPr dirty="0" sz="1200">
                <a:latin typeface="Times New Roman"/>
                <a:cs typeface="Times New Roman"/>
              </a:rPr>
              <a:t> za 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przeprowadzana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klasyfikacja.</a:t>
            </a:r>
            <a:endParaRPr sz="1200">
              <a:latin typeface="Times New Roman"/>
              <a:cs typeface="Times New Roman"/>
            </a:endParaRPr>
          </a:p>
          <a:p>
            <a:pPr algn="just" marL="285115" marR="10795" indent="-226060">
              <a:lnSpc>
                <a:spcPts val="2080"/>
              </a:lnSpc>
              <a:spcBef>
                <a:spcPts val="160"/>
              </a:spcBef>
              <a:buAutoNum type="arabicPeriod" startAt="2"/>
              <a:tabLst>
                <a:tab pos="28575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 nieklasyfikowany </a:t>
            </a:r>
            <a:r>
              <a:rPr dirty="0" sz="1200">
                <a:latin typeface="Times New Roman"/>
                <a:cs typeface="Times New Roman"/>
              </a:rPr>
              <a:t>z powodu </a:t>
            </a:r>
            <a:r>
              <a:rPr dirty="0" sz="1200" spc="-5">
                <a:latin typeface="Times New Roman"/>
                <a:cs typeface="Times New Roman"/>
              </a:rPr>
              <a:t>usprawiedliwionej nieobecności </a:t>
            </a:r>
            <a:r>
              <a:rPr dirty="0" sz="1200">
                <a:latin typeface="Times New Roman"/>
                <a:cs typeface="Times New Roman"/>
              </a:rPr>
              <a:t>może </a:t>
            </a:r>
            <a:r>
              <a:rPr dirty="0" sz="1200" spc="-5">
                <a:latin typeface="Times New Roman"/>
                <a:cs typeface="Times New Roman"/>
              </a:rPr>
              <a:t>zdawać egzamin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klasyfikacyjny.</a:t>
            </a:r>
            <a:endParaRPr sz="1200">
              <a:latin typeface="Times New Roman"/>
              <a:cs typeface="Times New Roman"/>
            </a:endParaRPr>
          </a:p>
          <a:p>
            <a:pPr algn="just" marL="289560" indent="-229235">
              <a:lnSpc>
                <a:spcPct val="100000"/>
              </a:lnSpc>
              <a:spcBef>
                <a:spcPts val="445"/>
              </a:spcBef>
              <a:buAutoNum type="arabicPeriod" startAt="2"/>
              <a:tabLst>
                <a:tab pos="29019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nieklasyfikowany,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był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nieobecny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ponad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połowie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(50%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+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godzina)</a:t>
            </a:r>
            <a:endParaRPr sz="1200">
              <a:latin typeface="Times New Roman"/>
              <a:cs typeface="Times New Roman"/>
            </a:endParaRPr>
          </a:p>
          <a:p>
            <a:pPr algn="just" marL="289560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czasu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przeznaczonego</a:t>
            </a:r>
            <a:r>
              <a:rPr dirty="0" sz="1200" spc="5">
                <a:latin typeface="Times New Roman"/>
                <a:cs typeface="Times New Roman"/>
              </a:rPr>
              <a:t> 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brak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algn="just" marL="289560" indent="-229235">
              <a:lnSpc>
                <a:spcPct val="100000"/>
              </a:lnSpc>
              <a:spcBef>
                <a:spcPts val="635"/>
              </a:spcBef>
              <a:buAutoNum type="arabicPeriod" startAt="4"/>
              <a:tabLst>
                <a:tab pos="290195" algn="l"/>
              </a:tabLst>
            </a:pPr>
            <a:r>
              <a:rPr dirty="0" sz="1200" spc="-5">
                <a:latin typeface="Times New Roman"/>
                <a:cs typeface="Times New Roman"/>
              </a:rPr>
              <a:t>Jeśli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natomiast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posiada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mimo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niskiej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frekwencji,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klasyfikować.</a:t>
            </a:r>
            <a:endParaRPr sz="1200">
              <a:latin typeface="Times New Roman"/>
              <a:cs typeface="Times New Roman"/>
            </a:endParaRPr>
          </a:p>
          <a:p>
            <a:pPr algn="just" marL="285115" marR="9525" indent="-226060">
              <a:lnSpc>
                <a:spcPct val="143700"/>
              </a:lnSpc>
              <a:spcBef>
                <a:spcPts val="595"/>
              </a:spcBef>
              <a:buAutoNum type="arabicPeriod" startAt="4"/>
              <a:tabLst>
                <a:tab pos="285750" algn="l"/>
              </a:tabLst>
            </a:pPr>
            <a:r>
              <a:rPr dirty="0" sz="1200" spc="-5">
                <a:latin typeface="Times New Roman"/>
                <a:cs typeface="Times New Roman"/>
              </a:rPr>
              <a:t>Na wniosek </a:t>
            </a:r>
            <a:r>
              <a:rPr dirty="0" sz="1200">
                <a:latin typeface="Times New Roman"/>
                <a:cs typeface="Times New Roman"/>
              </a:rPr>
              <a:t>ucznia </a:t>
            </a:r>
            <a:r>
              <a:rPr dirty="0" sz="1200" spc="-5">
                <a:latin typeface="Times New Roman"/>
                <a:cs typeface="Times New Roman"/>
              </a:rPr>
              <a:t>nieklasyfikowanego </a:t>
            </a:r>
            <a:r>
              <a:rPr dirty="0" sz="1200">
                <a:latin typeface="Times New Roman"/>
                <a:cs typeface="Times New Roman"/>
              </a:rPr>
              <a:t>z powodu </a:t>
            </a:r>
            <a:r>
              <a:rPr dirty="0" sz="1200" spc="-5">
                <a:latin typeface="Times New Roman"/>
                <a:cs typeface="Times New Roman"/>
              </a:rPr>
              <a:t>nieusprawiedliwionej nieobecności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>
                <a:latin typeface="Times New Roman"/>
                <a:cs typeface="Times New Roman"/>
              </a:rPr>
              <a:t> 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rada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pedagogiczna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wyrazić</a:t>
            </a:r>
            <a:r>
              <a:rPr dirty="0" sz="1200">
                <a:latin typeface="Times New Roman"/>
                <a:cs typeface="Times New Roman"/>
              </a:rPr>
              <a:t> zgodę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klasyfikacyjny.</a:t>
            </a:r>
            <a:endParaRPr sz="1200">
              <a:latin typeface="Times New Roman"/>
              <a:cs typeface="Times New Roman"/>
            </a:endParaRPr>
          </a:p>
          <a:p>
            <a:pPr algn="just" marL="285115" marR="10795" indent="-226060">
              <a:lnSpc>
                <a:spcPct val="143300"/>
              </a:lnSpc>
              <a:spcBef>
                <a:spcPts val="15"/>
              </a:spcBef>
              <a:buAutoNum type="arabicPeriod" startAt="4"/>
              <a:tabLst>
                <a:tab pos="285750" algn="l"/>
              </a:tabLst>
            </a:pPr>
            <a:r>
              <a:rPr dirty="0" sz="1200" spc="-5">
                <a:latin typeface="Times New Roman"/>
                <a:cs typeface="Times New Roman"/>
              </a:rPr>
              <a:t>Warunki,</a:t>
            </a:r>
            <a:r>
              <a:rPr dirty="0" sz="1200">
                <a:latin typeface="Times New Roman"/>
                <a:cs typeface="Times New Roman"/>
              </a:rPr>
              <a:t> tryb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>
                <a:latin typeface="Times New Roman"/>
                <a:cs typeface="Times New Roman"/>
              </a:rPr>
              <a:t> klasyfikacyjnego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minister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właściwy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wychowania.</a:t>
            </a:r>
            <a:endParaRPr sz="1200">
              <a:latin typeface="Times New Roman"/>
              <a:cs typeface="Times New Roman"/>
            </a:endParaRPr>
          </a:p>
          <a:p>
            <a:pPr algn="just" marL="104139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§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35</a:t>
            </a:r>
            <a:endParaRPr sz="1200">
              <a:latin typeface="Times New Roman"/>
              <a:cs typeface="Times New Roman"/>
            </a:endParaRPr>
          </a:p>
          <a:p>
            <a:pPr algn="just" marL="104139" marR="8890" indent="-91440">
              <a:lnSpc>
                <a:spcPts val="208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1. 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Warunki </a:t>
            </a:r>
            <a:r>
              <a:rPr dirty="0" sz="1200">
                <a:latin typeface="Times New Roman"/>
                <a:cs typeface="Times New Roman"/>
              </a:rPr>
              <a:t>i tryb otrzymania </a:t>
            </a:r>
            <a:r>
              <a:rPr dirty="0" sz="1200" spc="-5">
                <a:latin typeface="Times New Roman"/>
                <a:cs typeface="Times New Roman"/>
              </a:rPr>
              <a:t>wyższej </a:t>
            </a:r>
            <a:r>
              <a:rPr dirty="0" sz="1200">
                <a:latin typeface="Times New Roman"/>
                <a:cs typeface="Times New Roman"/>
              </a:rPr>
              <a:t>niż </a:t>
            </a:r>
            <a:r>
              <a:rPr dirty="0" sz="1200" spc="-5">
                <a:latin typeface="Times New Roman"/>
                <a:cs typeface="Times New Roman"/>
              </a:rPr>
              <a:t>przewidywana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 oceny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 edukacyjnych.:</a:t>
            </a:r>
            <a:endParaRPr sz="1200">
              <a:latin typeface="Times New Roman"/>
              <a:cs typeface="Times New Roman"/>
            </a:endParaRPr>
          </a:p>
          <a:p>
            <a:pPr algn="just" marL="289560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290195" algn="l"/>
              </a:tabLst>
            </a:pPr>
            <a:r>
              <a:rPr dirty="0" sz="1200" spc="-5">
                <a:latin typeface="Times New Roman"/>
                <a:cs typeface="Times New Roman"/>
              </a:rPr>
              <a:t>Warunkiem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uzyskania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wyższych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przewidywane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rocznych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klasyfikacyjnych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algn="just" marL="28956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 jest:</a:t>
            </a:r>
            <a:endParaRPr sz="1200">
              <a:latin typeface="Times New Roman"/>
              <a:cs typeface="Times New Roman"/>
            </a:endParaRPr>
          </a:p>
          <a:p>
            <a:pPr algn="just" lvl="1" marL="746760" indent="-20637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747395" algn="l"/>
              </a:tabLst>
            </a:pPr>
            <a:r>
              <a:rPr dirty="0" sz="1200" spc="-5">
                <a:latin typeface="Times New Roman"/>
                <a:cs typeface="Times New Roman"/>
              </a:rPr>
              <a:t>usprawiedliwiona </a:t>
            </a:r>
            <a:r>
              <a:rPr dirty="0" sz="1200">
                <a:latin typeface="Times New Roman"/>
                <a:cs typeface="Times New Roman"/>
              </a:rPr>
              <a:t>nieobecność na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</a:t>
            </a:r>
            <a:endParaRPr sz="1200">
              <a:latin typeface="Times New Roman"/>
              <a:cs typeface="Times New Roman"/>
            </a:endParaRPr>
          </a:p>
          <a:p>
            <a:pPr algn="just" lvl="1" marL="746760" indent="-20637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747395" algn="l"/>
              </a:tabLst>
            </a:pPr>
            <a:r>
              <a:rPr dirty="0" sz="1200">
                <a:latin typeface="Times New Roman"/>
                <a:cs typeface="Times New Roman"/>
              </a:rPr>
              <a:t>trudna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(nagłe</a:t>
            </a:r>
            <a:r>
              <a:rPr dirty="0" sz="1200">
                <a:latin typeface="Times New Roman"/>
                <a:cs typeface="Times New Roman"/>
              </a:rPr>
              <a:t> wypadki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losowe).</a:t>
            </a:r>
            <a:endParaRPr sz="1200">
              <a:latin typeface="Times New Roman"/>
              <a:cs typeface="Times New Roman"/>
            </a:endParaRPr>
          </a:p>
          <a:p>
            <a:pPr algn="just" marL="289560" marR="5715" indent="-228600">
              <a:lnSpc>
                <a:spcPts val="2080"/>
              </a:lnSpc>
              <a:spcBef>
                <a:spcPts val="165"/>
              </a:spcBef>
              <a:buAutoNum type="arabicParenR" startAt="3"/>
              <a:tabLst>
                <a:tab pos="290195" algn="l"/>
              </a:tabLst>
            </a:pPr>
            <a:r>
              <a:rPr dirty="0" sz="1200" spc="-5">
                <a:latin typeface="Times New Roman"/>
                <a:cs typeface="Times New Roman"/>
              </a:rPr>
              <a:t>Tryb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uzyskania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wyższych</a:t>
            </a:r>
            <a:r>
              <a:rPr dirty="0" sz="1200">
                <a:latin typeface="Times New Roman"/>
                <a:cs typeface="Times New Roman"/>
              </a:rPr>
              <a:t> niż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przewidywane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rocznych</a:t>
            </a:r>
            <a:r>
              <a:rPr dirty="0" sz="1200">
                <a:latin typeface="Times New Roman"/>
                <a:cs typeface="Times New Roman"/>
              </a:rPr>
              <a:t> ocen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klasyfikacyjnych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edukacyjnych.</a:t>
            </a:r>
            <a:endParaRPr sz="1200">
              <a:latin typeface="Times New Roman"/>
              <a:cs typeface="Times New Roman"/>
            </a:endParaRPr>
          </a:p>
          <a:p>
            <a:pPr algn="just" lvl="1" marL="746760" indent="-22923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747395" algn="l"/>
              </a:tabLst>
            </a:pPr>
            <a:r>
              <a:rPr dirty="0" sz="1200" spc="-5">
                <a:latin typeface="Times New Roman"/>
                <a:cs typeface="Times New Roman"/>
              </a:rPr>
              <a:t>złożenie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podania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egzamin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sprawdzający</a:t>
            </a:r>
            <a:r>
              <a:rPr dirty="0" sz="1200" spc="5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</a:t>
            </a:r>
            <a:endParaRPr sz="1200">
              <a:latin typeface="Times New Roman"/>
              <a:cs typeface="Times New Roman"/>
            </a:endParaRPr>
          </a:p>
          <a:p>
            <a:pPr algn="just" marL="74676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dwóch </a:t>
            </a:r>
            <a:r>
              <a:rPr dirty="0" sz="1200">
                <a:latin typeface="Times New Roman"/>
                <a:cs typeface="Times New Roman"/>
              </a:rPr>
              <a:t>dni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 otrzymaniu</a:t>
            </a:r>
            <a:r>
              <a:rPr dirty="0" sz="1200" spc="-5">
                <a:latin typeface="Times New Roman"/>
                <a:cs typeface="Times New Roman"/>
              </a:rPr>
              <a:t> informacji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ocenach </a:t>
            </a:r>
            <a:r>
              <a:rPr dirty="0" sz="1200">
                <a:latin typeface="Times New Roman"/>
                <a:cs typeface="Times New Roman"/>
              </a:rPr>
              <a:t>proponowanych,</a:t>
            </a:r>
            <a:endParaRPr sz="1200">
              <a:latin typeface="Times New Roman"/>
              <a:cs typeface="Times New Roman"/>
            </a:endParaRPr>
          </a:p>
          <a:p>
            <a:pPr algn="just" lvl="1" marL="746760" marR="8255" indent="-228600">
              <a:lnSpc>
                <a:spcPts val="2080"/>
              </a:lnSpc>
              <a:spcBef>
                <a:spcPts val="160"/>
              </a:spcBef>
              <a:buAutoNum type="alphaLcParenR" startAt="2"/>
              <a:tabLst>
                <a:tab pos="747395" algn="l"/>
              </a:tabLst>
            </a:pPr>
            <a:r>
              <a:rPr dirty="0" sz="1200" spc="-5">
                <a:latin typeface="Times New Roman"/>
                <a:cs typeface="Times New Roman"/>
              </a:rPr>
              <a:t>formę egzaminu sprawdzającego </a:t>
            </a:r>
            <a:r>
              <a:rPr dirty="0" sz="1200">
                <a:latin typeface="Times New Roman"/>
                <a:cs typeface="Times New Roman"/>
              </a:rPr>
              <a:t>ustala </a:t>
            </a:r>
            <a:r>
              <a:rPr dirty="0" sz="1200" spc="-5">
                <a:latin typeface="Times New Roman"/>
                <a:cs typeface="Times New Roman"/>
              </a:rPr>
              <a:t>nauczyciel przedmiotu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porozumieniu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 </a:t>
            </a:r>
            <a:r>
              <a:rPr dirty="0" sz="1200">
                <a:latin typeface="Times New Roman"/>
                <a:cs typeface="Times New Roman"/>
              </a:rPr>
              <a:t>i dzieckiem,</a:t>
            </a:r>
            <a:endParaRPr sz="1200">
              <a:latin typeface="Times New Roman"/>
              <a:cs typeface="Times New Roman"/>
            </a:endParaRPr>
          </a:p>
          <a:p>
            <a:pPr algn="just" lvl="1" marL="746760" indent="-195580">
              <a:lnSpc>
                <a:spcPct val="100000"/>
              </a:lnSpc>
              <a:spcBef>
                <a:spcPts val="445"/>
              </a:spcBef>
              <a:buAutoNum type="alphaLcParenR" startAt="2"/>
              <a:tabLst>
                <a:tab pos="747395" algn="l"/>
              </a:tabLst>
            </a:pPr>
            <a:r>
              <a:rPr dirty="0" sz="1200" spc="-5">
                <a:latin typeface="Times New Roman"/>
                <a:cs typeface="Times New Roman"/>
              </a:rPr>
              <a:t>skład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wchodzą:</a:t>
            </a:r>
            <a:endParaRPr sz="1200">
              <a:latin typeface="Times New Roman"/>
              <a:cs typeface="Times New Roman"/>
            </a:endParaRPr>
          </a:p>
          <a:p>
            <a:pPr lvl="2" marL="1203960" marR="5080" indent="-228600">
              <a:lnSpc>
                <a:spcPct val="143300"/>
              </a:lnSpc>
              <a:spcBef>
                <a:spcPts val="10"/>
              </a:spcBef>
              <a:buAutoNum type="alphaLcPeriod"/>
              <a:tabLst>
                <a:tab pos="1204595" algn="l"/>
                <a:tab pos="1905000" algn="l"/>
                <a:tab pos="2489835" algn="l"/>
                <a:tab pos="2872105" algn="l"/>
                <a:tab pos="3709670" algn="l"/>
                <a:tab pos="4497070" algn="l"/>
                <a:tab pos="5012055" algn="l"/>
                <a:tab pos="5788025" algn="l"/>
              </a:tabLst>
            </a:pPr>
            <a:r>
              <a:rPr dirty="0" sz="1200">
                <a:latin typeface="Times New Roman"/>
                <a:cs typeface="Times New Roman"/>
              </a:rPr>
              <a:t>dyr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ktor	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koły	lub	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iel	</a:t>
            </a:r>
            <a:r>
              <a:rPr dirty="0" sz="1200" spc="-5">
                <a:latin typeface="Times New Roman"/>
                <a:cs typeface="Times New Roman"/>
              </a:rPr>
              <a:t>wsk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y	prz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z	d</a:t>
            </a:r>
            <a:r>
              <a:rPr dirty="0" sz="1200" spc="10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kto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a	–  </a:t>
            </a:r>
            <a:r>
              <a:rPr dirty="0" sz="1200" spc="-5">
                <a:latin typeface="Times New Roman"/>
                <a:cs typeface="Times New Roman"/>
              </a:rPr>
              <a:t>przewodniczący,</a:t>
            </a:r>
            <a:endParaRPr sz="1200">
              <a:latin typeface="Times New Roman"/>
              <a:cs typeface="Times New Roman"/>
            </a:endParaRPr>
          </a:p>
          <a:p>
            <a:pPr lvl="2" marL="1203960" indent="-229235">
              <a:lnSpc>
                <a:spcPct val="100000"/>
              </a:lnSpc>
              <a:spcBef>
                <a:spcPts val="635"/>
              </a:spcBef>
              <a:buAutoNum type="alphaLcPeriod"/>
              <a:tabLst>
                <a:tab pos="120459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 przedmiotu,</a:t>
            </a:r>
            <a:endParaRPr sz="1200">
              <a:latin typeface="Times New Roman"/>
              <a:cs typeface="Times New Roman"/>
            </a:endParaRPr>
          </a:p>
          <a:p>
            <a:pPr lvl="2" marL="1203960" indent="-229235">
              <a:lnSpc>
                <a:spcPct val="100000"/>
              </a:lnSpc>
              <a:spcBef>
                <a:spcPts val="630"/>
              </a:spcBef>
              <a:buAutoNum type="alphaLcPeriod"/>
              <a:tabLst>
                <a:tab pos="120459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podobnych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kwalifikacjach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przedmiotu.</a:t>
            </a:r>
            <a:endParaRPr sz="1200">
              <a:latin typeface="Times New Roman"/>
              <a:cs typeface="Times New Roman"/>
            </a:endParaRPr>
          </a:p>
          <a:p>
            <a:pPr lvl="1" marL="746760" marR="7620" indent="-228600">
              <a:lnSpc>
                <a:spcPct val="143300"/>
              </a:lnSpc>
              <a:spcBef>
                <a:spcPts val="10"/>
              </a:spcBef>
              <a:buFont typeface="Times New Roman"/>
              <a:buAutoNum type="alphaLcParenR" startAt="2"/>
              <a:tabLst>
                <a:tab pos="784860" algn="l"/>
                <a:tab pos="785495" algn="l"/>
              </a:tabLst>
            </a:pPr>
            <a:r>
              <a:rPr dirty="0"/>
              <a:t>	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trwania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sprawdzającego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obecni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rodzice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prawni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opiekunowie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charakterze obserwatorów,</a:t>
            </a:r>
            <a:endParaRPr sz="1200">
              <a:latin typeface="Times New Roman"/>
              <a:cs typeface="Times New Roman"/>
            </a:endParaRPr>
          </a:p>
          <a:p>
            <a:pPr lvl="1" marL="746760" marR="6985" indent="-228600">
              <a:lnSpc>
                <a:spcPct val="143300"/>
              </a:lnSpc>
              <a:spcBef>
                <a:spcPts val="15"/>
              </a:spcBef>
              <a:buAutoNum type="alphaLcParenR" startAt="2"/>
              <a:tabLst>
                <a:tab pos="747395" algn="l"/>
              </a:tabLst>
            </a:pPr>
            <a:r>
              <a:rPr dirty="0" sz="1200" spc="-5">
                <a:latin typeface="Times New Roman"/>
                <a:cs typeface="Times New Roman"/>
              </a:rPr>
              <a:t>zestaw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zagadnień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opracowuje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przedmiotu,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podstawie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wymagań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niniejszym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statucie,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86764" y="438404"/>
            <a:ext cx="5875020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46760" marR="7620" indent="-228600">
              <a:lnSpc>
                <a:spcPct val="143300"/>
              </a:lnSpc>
              <a:spcBef>
                <a:spcPts val="100"/>
              </a:spcBef>
              <a:buAutoNum type="alphaLcParenR" startAt="6"/>
              <a:tabLst>
                <a:tab pos="747395" algn="l"/>
              </a:tabLst>
            </a:pP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przeprowadzonym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sporządza</a:t>
            </a:r>
            <a:r>
              <a:rPr dirty="0" sz="1200">
                <a:latin typeface="Times New Roman"/>
                <a:cs typeface="Times New Roman"/>
              </a:rPr>
              <a:t> protokół,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dołącza</a:t>
            </a:r>
            <a:r>
              <a:rPr dirty="0" sz="1200">
                <a:latin typeface="Times New Roman"/>
                <a:cs typeface="Times New Roman"/>
              </a:rPr>
              <a:t> do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dokumentacji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przebiegu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nauczania,</a:t>
            </a:r>
            <a:endParaRPr sz="1200">
              <a:latin typeface="Times New Roman"/>
              <a:cs typeface="Times New Roman"/>
            </a:endParaRPr>
          </a:p>
          <a:p>
            <a:pPr algn="just" marL="746760" indent="-229235">
              <a:lnSpc>
                <a:spcPct val="100000"/>
              </a:lnSpc>
              <a:spcBef>
                <a:spcPts val="635"/>
              </a:spcBef>
              <a:buAutoNum type="alphaLcParenR" startAt="6"/>
              <a:tabLst>
                <a:tab pos="747395" algn="l"/>
              </a:tabLst>
            </a:pPr>
            <a:r>
              <a:rPr dirty="0" sz="1200">
                <a:latin typeface="Times New Roman"/>
                <a:cs typeface="Times New Roman"/>
              </a:rPr>
              <a:t>wynik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tego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ostateczny,</a:t>
            </a:r>
            <a:endParaRPr sz="1200">
              <a:latin typeface="Times New Roman"/>
              <a:cs typeface="Times New Roman"/>
            </a:endParaRPr>
          </a:p>
          <a:p>
            <a:pPr algn="just" marL="289560" indent="-2286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4)</a:t>
            </a:r>
            <a:r>
              <a:rPr dirty="0" sz="1200" spc="50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przyczyn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losowych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przystąpił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do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wyznaczonym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terminie,</a:t>
            </a:r>
            <a:endParaRPr sz="1200">
              <a:latin typeface="Times New Roman"/>
              <a:cs typeface="Times New Roman"/>
            </a:endParaRPr>
          </a:p>
          <a:p>
            <a:pPr algn="just" marL="289560" marR="6350">
              <a:lnSpc>
                <a:spcPct val="143300"/>
              </a:lnSpc>
              <a:spcBef>
                <a:spcPts val="15"/>
              </a:spcBef>
            </a:pPr>
            <a:r>
              <a:rPr dirty="0" sz="1200">
                <a:latin typeface="Times New Roman"/>
                <a:cs typeface="Times New Roman"/>
              </a:rPr>
              <a:t>może </a:t>
            </a:r>
            <a:r>
              <a:rPr dirty="0" sz="1200" spc="-5">
                <a:latin typeface="Times New Roman"/>
                <a:cs typeface="Times New Roman"/>
              </a:rPr>
              <a:t>przystąpić </a:t>
            </a:r>
            <a:r>
              <a:rPr dirty="0" sz="1200">
                <a:latin typeface="Times New Roman"/>
                <a:cs typeface="Times New Roman"/>
              </a:rPr>
              <a:t>do niego w </a:t>
            </a:r>
            <a:r>
              <a:rPr dirty="0" sz="1200" spc="-5">
                <a:latin typeface="Times New Roman"/>
                <a:cs typeface="Times New Roman"/>
              </a:rPr>
              <a:t>terminie późniejszym, wyznaczonym przez </a:t>
            </a:r>
            <a:r>
              <a:rPr dirty="0" sz="1200">
                <a:latin typeface="Times New Roman"/>
                <a:cs typeface="Times New Roman"/>
              </a:rPr>
              <a:t>dyrektora </a:t>
            </a:r>
            <a:r>
              <a:rPr dirty="0" sz="1200" spc="-5">
                <a:latin typeface="Times New Roman"/>
                <a:cs typeface="Times New Roman"/>
              </a:rPr>
              <a:t>szkoły. </a:t>
            </a:r>
            <a:r>
              <a:rPr dirty="0" sz="1200">
                <a:latin typeface="Times New Roman"/>
                <a:cs typeface="Times New Roman"/>
              </a:rPr>
              <a:t> 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przyczyny</a:t>
            </a:r>
            <a:r>
              <a:rPr dirty="0" sz="1200">
                <a:latin typeface="Times New Roman"/>
                <a:cs typeface="Times New Roman"/>
              </a:rPr>
              <a:t> losowe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uznaje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chorobę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śmierć</a:t>
            </a:r>
            <a:r>
              <a:rPr dirty="0" sz="1200">
                <a:latin typeface="Times New Roman"/>
                <a:cs typeface="Times New Roman"/>
              </a:rPr>
              <a:t> osoby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bliskiej,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wypadek,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przewlekłą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chorobę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osoby </a:t>
            </a:r>
            <a:r>
              <a:rPr dirty="0" sz="1200" spc="-5">
                <a:latin typeface="Times New Roman"/>
                <a:cs typeface="Times New Roman"/>
              </a:rPr>
              <a:t>bliskiej.</a:t>
            </a:r>
            <a:endParaRPr sz="1200">
              <a:latin typeface="Times New Roman"/>
              <a:cs typeface="Times New Roman"/>
            </a:endParaRPr>
          </a:p>
          <a:p>
            <a:pPr algn="just" marL="2848610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36</a:t>
            </a:r>
            <a:endParaRPr sz="1200">
              <a:latin typeface="Times New Roman"/>
              <a:cs typeface="Times New Roman"/>
            </a:endParaRPr>
          </a:p>
          <a:p>
            <a:pPr algn="just" marL="289560" indent="-228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9019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zgłosić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zastrzeżenia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uznają,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że</a:t>
            </a:r>
            <a:endParaRPr sz="1200">
              <a:latin typeface="Times New Roman"/>
              <a:cs typeface="Times New Roman"/>
            </a:endParaRPr>
          </a:p>
          <a:p>
            <a:pPr algn="just" marL="289560" marR="5715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roczna</a:t>
            </a:r>
            <a:r>
              <a:rPr dirty="0" sz="1200">
                <a:latin typeface="Times New Roman"/>
                <a:cs typeface="Times New Roman"/>
              </a:rPr>
              <a:t> ocena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roczna</a:t>
            </a:r>
            <a:r>
              <a:rPr dirty="0" sz="1200">
                <a:latin typeface="Times New Roman"/>
                <a:cs typeface="Times New Roman"/>
              </a:rPr>
              <a:t> ocena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została</a:t>
            </a:r>
            <a:r>
              <a:rPr dirty="0" sz="1200">
                <a:latin typeface="Times New Roman"/>
                <a:cs typeface="Times New Roman"/>
              </a:rPr>
              <a:t> ustalona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niezgodnie</a:t>
            </a:r>
            <a:r>
              <a:rPr dirty="0" sz="1200">
                <a:latin typeface="Times New Roman"/>
                <a:cs typeface="Times New Roman"/>
              </a:rPr>
              <a:t> z przepisami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dotyczącymi</a:t>
            </a:r>
            <a:r>
              <a:rPr dirty="0" sz="1200">
                <a:latin typeface="Times New Roman"/>
                <a:cs typeface="Times New Roman"/>
              </a:rPr>
              <a:t> trybu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ustalania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tej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oceny.</a:t>
            </a:r>
            <a:endParaRPr sz="1200">
              <a:latin typeface="Times New Roman"/>
              <a:cs typeface="Times New Roman"/>
            </a:endParaRPr>
          </a:p>
          <a:p>
            <a:pPr algn="just" marL="289560" indent="-228600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90195" algn="l"/>
              </a:tabLst>
            </a:pPr>
            <a:r>
              <a:rPr dirty="0" sz="1200" spc="-5">
                <a:latin typeface="Times New Roman"/>
                <a:cs typeface="Times New Roman"/>
              </a:rPr>
              <a:t>Wymienione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zastrzeżenia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zgłasza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ustalenia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  <a:p>
            <a:pPr algn="just" marL="289560" marR="635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klasyfikacyjnej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później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jednak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</a:t>
            </a:r>
            <a:r>
              <a:rPr dirty="0" sz="1200">
                <a:latin typeface="Times New Roman"/>
                <a:cs typeface="Times New Roman"/>
              </a:rPr>
              <a:t> 2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roboczych</a:t>
            </a:r>
            <a:r>
              <a:rPr dirty="0" sz="1200">
                <a:latin typeface="Times New Roman"/>
                <a:cs typeface="Times New Roman"/>
              </a:rPr>
              <a:t> 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zakończenia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dydaktyczno-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wychowawczych.</a:t>
            </a:r>
            <a:endParaRPr sz="1200">
              <a:latin typeface="Times New Roman"/>
              <a:cs typeface="Times New Roman"/>
            </a:endParaRPr>
          </a:p>
          <a:p>
            <a:pPr algn="just" marL="289560" indent="-228600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9019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stwierdzenia,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że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roczna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endParaRPr sz="1200">
              <a:latin typeface="Times New Roman"/>
              <a:cs typeface="Times New Roman"/>
            </a:endParaRPr>
          </a:p>
          <a:p>
            <a:pPr algn="just" marL="289560" marR="952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roczna</a:t>
            </a:r>
            <a:r>
              <a:rPr dirty="0" sz="1200">
                <a:latin typeface="Times New Roman"/>
                <a:cs typeface="Times New Roman"/>
              </a:rPr>
              <a:t> ocena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została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niezgodnie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dotyczącymi</a:t>
            </a:r>
            <a:r>
              <a:rPr dirty="0" sz="1200">
                <a:latin typeface="Times New Roman"/>
                <a:cs typeface="Times New Roman"/>
              </a:rPr>
              <a:t> trybu ustalania </a:t>
            </a:r>
            <a:r>
              <a:rPr dirty="0" sz="1200" spc="-5">
                <a:latin typeface="Times New Roman"/>
                <a:cs typeface="Times New Roman"/>
              </a:rPr>
              <a:t>tej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oceny,</a:t>
            </a:r>
            <a:r>
              <a:rPr dirty="0" sz="1200">
                <a:latin typeface="Times New Roman"/>
                <a:cs typeface="Times New Roman"/>
              </a:rPr>
              <a:t> dyrektor szkoły powołuje</a:t>
            </a:r>
            <a:r>
              <a:rPr dirty="0" sz="1200" spc="-5">
                <a:latin typeface="Times New Roman"/>
                <a:cs typeface="Times New Roman"/>
              </a:rPr>
              <a:t> komisję, która:</a:t>
            </a:r>
            <a:endParaRPr sz="1200">
              <a:latin typeface="Times New Roman"/>
              <a:cs typeface="Times New Roman"/>
            </a:endParaRPr>
          </a:p>
          <a:p>
            <a:pPr algn="just" lvl="1" marL="281940" marR="5080">
              <a:lnSpc>
                <a:spcPct val="143800"/>
              </a:lnSpc>
              <a:spcBef>
                <a:spcPts val="5"/>
              </a:spcBef>
              <a:buAutoNum type="arabicParenR"/>
              <a:tabLst>
                <a:tab pos="488315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przypadku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rocznej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sprawdzian wiadomości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umiejętności ucznia, oraz </a:t>
            </a:r>
            <a:r>
              <a:rPr dirty="0" sz="1200">
                <a:latin typeface="Times New Roman"/>
                <a:cs typeface="Times New Roman"/>
              </a:rPr>
              <a:t>ustala </a:t>
            </a:r>
            <a:r>
              <a:rPr dirty="0" sz="1200" spc="-5">
                <a:latin typeface="Times New Roman"/>
                <a:cs typeface="Times New Roman"/>
              </a:rPr>
              <a:t>roczną ocenę klasyfikacyjną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danych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-5">
                <a:latin typeface="Times New Roman"/>
                <a:cs typeface="Times New Roman"/>
              </a:rPr>
              <a:t>edukacyjnych,</a:t>
            </a:r>
            <a:endParaRPr sz="1200">
              <a:latin typeface="Times New Roman"/>
              <a:cs typeface="Times New Roman"/>
            </a:endParaRPr>
          </a:p>
          <a:p>
            <a:pPr algn="just" lvl="1" marL="281940" marR="5715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512445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przypadku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rocznej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>
                <a:latin typeface="Times New Roman"/>
                <a:cs typeface="Times New Roman"/>
              </a:rPr>
              <a:t> klasyfikacyjnej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roczną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klasyfikacyjną.</a:t>
            </a:r>
            <a:endParaRPr sz="1200">
              <a:latin typeface="Times New Roman"/>
              <a:cs typeface="Times New Roman"/>
            </a:endParaRPr>
          </a:p>
          <a:p>
            <a:pPr algn="just" marL="166370" indent="-154305">
              <a:lnSpc>
                <a:spcPct val="100000"/>
              </a:lnSpc>
              <a:spcBef>
                <a:spcPts val="445"/>
              </a:spcBef>
              <a:buAutoNum type="arabicPeriod" startAt="4"/>
              <a:tabLst>
                <a:tab pos="167005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Ustalona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klasyfikacyjna zachowania </a:t>
            </a:r>
            <a:r>
              <a:rPr dirty="0" sz="1200">
                <a:latin typeface="Times New Roman"/>
                <a:cs typeface="Times New Roman"/>
              </a:rPr>
              <a:t>nie może być niższa </a:t>
            </a:r>
            <a:r>
              <a:rPr dirty="0" sz="1200" spc="5">
                <a:latin typeface="Times New Roman"/>
                <a:cs typeface="Times New Roman"/>
              </a:rPr>
              <a:t>od </a:t>
            </a:r>
            <a:r>
              <a:rPr dirty="0" sz="1200" spc="-5">
                <a:latin typeface="Times New Roman"/>
                <a:cs typeface="Times New Roman"/>
              </a:rPr>
              <a:t>ustalonej wcześniej </a:t>
            </a:r>
            <a:r>
              <a:rPr dirty="0" sz="1200">
                <a:latin typeface="Times New Roman"/>
                <a:cs typeface="Times New Roman"/>
              </a:rPr>
              <a:t>oceny. </a:t>
            </a:r>
            <a:r>
              <a:rPr dirty="0" sz="1200" spc="-5">
                <a:latin typeface="Times New Roman"/>
                <a:cs typeface="Times New Roman"/>
              </a:rPr>
              <a:t>Ocena </a:t>
            </a:r>
            <a:r>
              <a:rPr dirty="0" sz="1200">
                <a:latin typeface="Times New Roman"/>
                <a:cs typeface="Times New Roman"/>
              </a:rPr>
              <a:t>ustalona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komisję </a:t>
            </a:r>
            <a:r>
              <a:rPr dirty="0" sz="1200">
                <a:latin typeface="Times New Roman"/>
                <a:cs typeface="Times New Roman"/>
              </a:rPr>
              <a:t>jest ostateczna, z </a:t>
            </a:r>
            <a:r>
              <a:rPr dirty="0" sz="1200" spc="-5">
                <a:latin typeface="Times New Roman"/>
                <a:cs typeface="Times New Roman"/>
              </a:rPr>
              <a:t>wyjątkiem </a:t>
            </a:r>
            <a:r>
              <a:rPr dirty="0" sz="1200">
                <a:latin typeface="Times New Roman"/>
                <a:cs typeface="Times New Roman"/>
              </a:rPr>
              <a:t>negatywnej </a:t>
            </a:r>
            <a:r>
              <a:rPr dirty="0" sz="1200" spc="-5">
                <a:latin typeface="Times New Roman"/>
                <a:cs typeface="Times New Roman"/>
              </a:rPr>
              <a:t>rocznej </a:t>
            </a:r>
            <a:r>
              <a:rPr dirty="0" sz="1200">
                <a:latin typeface="Times New Roman"/>
                <a:cs typeface="Times New Roman"/>
              </a:rPr>
              <a:t>oceny </a:t>
            </a:r>
            <a:r>
              <a:rPr dirty="0" sz="1200" spc="-5">
                <a:latin typeface="Times New Roman"/>
                <a:cs typeface="Times New Roman"/>
              </a:rPr>
              <a:t>klasyfikacyjnej, </a:t>
            </a:r>
            <a:r>
              <a:rPr dirty="0" sz="1200">
                <a:latin typeface="Times New Roman"/>
                <a:cs typeface="Times New Roman"/>
              </a:rPr>
              <a:t>która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zmieniona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wyniku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poprawkowego.</a:t>
            </a:r>
            <a:endParaRPr sz="1200">
              <a:latin typeface="Times New Roman"/>
              <a:cs typeface="Times New Roman"/>
            </a:endParaRPr>
          </a:p>
          <a:p>
            <a:pPr algn="just" marL="12700" marR="10160">
              <a:lnSpc>
                <a:spcPts val="2080"/>
              </a:lnSpc>
              <a:spcBef>
                <a:spcPts val="160"/>
              </a:spcBef>
              <a:buAutoNum type="arabicPeriod" startAt="5"/>
              <a:tabLst>
                <a:tab pos="189865" algn="l"/>
              </a:tabLst>
            </a:pPr>
            <a:r>
              <a:rPr dirty="0" sz="1200" spc="-5">
                <a:latin typeface="Times New Roman"/>
                <a:cs typeface="Times New Roman"/>
              </a:rPr>
              <a:t>Komisje działają </a:t>
            </a:r>
            <a:r>
              <a:rPr dirty="0" sz="1200">
                <a:latin typeface="Times New Roman"/>
                <a:cs typeface="Times New Roman"/>
              </a:rPr>
              <a:t>w trybie i na </a:t>
            </a:r>
            <a:r>
              <a:rPr dirty="0" sz="1200" spc="-5">
                <a:latin typeface="Times New Roman"/>
                <a:cs typeface="Times New Roman"/>
              </a:rPr>
              <a:t>zasadach </a:t>
            </a:r>
            <a:r>
              <a:rPr dirty="0" sz="1200">
                <a:latin typeface="Times New Roman"/>
                <a:cs typeface="Times New Roman"/>
              </a:rPr>
              <a:t>ustalonych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ministra </a:t>
            </a:r>
            <a:r>
              <a:rPr dirty="0" sz="1200" spc="-5">
                <a:latin typeface="Times New Roman"/>
                <a:cs typeface="Times New Roman"/>
              </a:rPr>
              <a:t>właściwego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spraw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wychowania.</a:t>
            </a:r>
            <a:endParaRPr sz="1200">
              <a:latin typeface="Times New Roman"/>
              <a:cs typeface="Times New Roman"/>
            </a:endParaRPr>
          </a:p>
          <a:p>
            <a:pPr algn="just" marL="234950" indent="-222885">
              <a:lnSpc>
                <a:spcPct val="100000"/>
              </a:lnSpc>
              <a:spcBef>
                <a:spcPts val="445"/>
              </a:spcBef>
              <a:buAutoNum type="arabicPeriod" startAt="5"/>
              <a:tabLst>
                <a:tab pos="23558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Przepisy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5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1–5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stosuje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5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</a:t>
            </a:r>
            <a:r>
              <a:rPr dirty="0" sz="1200" spc="5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klasyfikacyjnej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edukacyjnych ustalonej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wyniku egzaminu poprawkowego, </a:t>
            </a:r>
            <a:r>
              <a:rPr dirty="0" sz="1200">
                <a:latin typeface="Times New Roman"/>
                <a:cs typeface="Times New Roman"/>
              </a:rPr>
              <a:t>z tym </a:t>
            </a:r>
            <a:r>
              <a:rPr dirty="0" sz="1200" spc="-5">
                <a:latin typeface="Times New Roman"/>
                <a:cs typeface="Times New Roman"/>
              </a:rPr>
              <a:t>że termin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zgłoszenia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zastrzeżeń wynosi </a:t>
            </a:r>
            <a:r>
              <a:rPr dirty="0" sz="1200">
                <a:latin typeface="Times New Roman"/>
                <a:cs typeface="Times New Roman"/>
              </a:rPr>
              <a:t>5 dni </a:t>
            </a:r>
            <a:r>
              <a:rPr dirty="0" sz="1200" spc="-5">
                <a:latin typeface="Times New Roman"/>
                <a:cs typeface="Times New Roman"/>
              </a:rPr>
              <a:t>roboczych </a:t>
            </a:r>
            <a:r>
              <a:rPr dirty="0" sz="1200">
                <a:latin typeface="Times New Roman"/>
                <a:cs typeface="Times New Roman"/>
              </a:rPr>
              <a:t>od dnia </a:t>
            </a:r>
            <a:r>
              <a:rPr dirty="0" sz="1200" spc="-5">
                <a:latin typeface="Times New Roman"/>
                <a:cs typeface="Times New Roman"/>
              </a:rPr>
              <a:t>przeprowadzenia egzaminu poprawkowego. </a:t>
            </a:r>
            <a:r>
              <a:rPr dirty="0" sz="1200">
                <a:latin typeface="Times New Roman"/>
                <a:cs typeface="Times New Roman"/>
              </a:rPr>
              <a:t>W tym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 </a:t>
            </a:r>
            <a:r>
              <a:rPr dirty="0" sz="1200">
                <a:latin typeface="Times New Roman"/>
                <a:cs typeface="Times New Roman"/>
              </a:rPr>
              <a:t>ocena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ustalona</a:t>
            </a:r>
            <a:r>
              <a:rPr dirty="0" sz="1200" spc="-5">
                <a:latin typeface="Times New Roman"/>
                <a:cs typeface="Times New Roman"/>
              </a:rPr>
              <a:t> przez komisję jest </a:t>
            </a:r>
            <a:r>
              <a:rPr dirty="0" sz="1200">
                <a:latin typeface="Times New Roman"/>
                <a:cs typeface="Times New Roman"/>
              </a:rPr>
              <a:t>ostateczna.</a:t>
            </a:r>
            <a:endParaRPr sz="1200">
              <a:latin typeface="Times New Roman"/>
              <a:cs typeface="Times New Roman"/>
            </a:endParaRPr>
          </a:p>
          <a:p>
            <a:pPr algn="just" marL="2713355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37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35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Począwszy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IV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podstawowej,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wyniku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klasyfikacji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rocznej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22808" y="438404"/>
            <a:ext cx="6139180" cy="9058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6225" marR="7620">
              <a:lnSpc>
                <a:spcPct val="1433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otrzymał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negatywną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ocenę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klasyfikacyjną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jednych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albo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dwóch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 </a:t>
            </a:r>
            <a:r>
              <a:rPr dirty="0" sz="1200">
                <a:latin typeface="Times New Roman"/>
                <a:cs typeface="Times New Roman"/>
              </a:rPr>
              <a:t>– może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przystąpić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marL="428625" indent="-153035">
              <a:lnSpc>
                <a:spcPct val="100000"/>
              </a:lnSpc>
              <a:spcBef>
                <a:spcPts val="635"/>
              </a:spcBef>
              <a:buAutoNum type="arabicPeriod" startAt="2"/>
              <a:tabLst>
                <a:tab pos="429259" algn="l"/>
              </a:tabLst>
            </a:pPr>
            <a:r>
              <a:rPr dirty="0" sz="1200" spc="-5">
                <a:latin typeface="Times New Roman"/>
                <a:cs typeface="Times New Roman"/>
              </a:rPr>
              <a:t>Egzamin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przeprowadza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powołana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76225" marR="10160">
              <a:lnSpc>
                <a:spcPts val="2080"/>
              </a:lnSpc>
              <a:spcBef>
                <a:spcPts val="160"/>
              </a:spcBef>
              <a:buAutoNum type="arabicPeriod" startAt="2"/>
              <a:tabLst>
                <a:tab pos="429259" algn="l"/>
              </a:tabLst>
            </a:pPr>
            <a:r>
              <a:rPr dirty="0" sz="1200" spc="-5">
                <a:latin typeface="Times New Roman"/>
                <a:cs typeface="Times New Roman"/>
              </a:rPr>
              <a:t>Warunki,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formę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minister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oświaty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wychowania.</a:t>
            </a:r>
            <a:endParaRPr sz="1200">
              <a:latin typeface="Times New Roman"/>
              <a:cs typeface="Times New Roman"/>
            </a:endParaRPr>
          </a:p>
          <a:p>
            <a:pPr marL="494030" indent="-218440">
              <a:lnSpc>
                <a:spcPct val="100000"/>
              </a:lnSpc>
              <a:spcBef>
                <a:spcPts val="445"/>
              </a:spcBef>
              <a:buAutoNum type="arabicPeriod" startAt="2"/>
              <a:tabLst>
                <a:tab pos="49466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 spc="5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zdał</a:t>
            </a:r>
            <a:r>
              <a:rPr dirty="0" sz="1200" spc="5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5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poprawkowego,</a:t>
            </a:r>
            <a:r>
              <a:rPr dirty="0" sz="1200" spc="5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promocji</a:t>
            </a:r>
            <a:r>
              <a:rPr dirty="0" sz="1200" spc="5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</a:t>
            </a:r>
            <a:endParaRPr sz="1200">
              <a:latin typeface="Times New Roman"/>
              <a:cs typeface="Times New Roman"/>
            </a:endParaRPr>
          </a:p>
          <a:p>
            <a:pPr marL="27622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programowo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powtarza klasę.</a:t>
            </a:r>
            <a:endParaRPr sz="1200">
              <a:latin typeface="Times New Roman"/>
              <a:cs typeface="Times New Roman"/>
            </a:endParaRPr>
          </a:p>
          <a:p>
            <a:pPr algn="just" marL="276225" marR="6985">
              <a:lnSpc>
                <a:spcPct val="143600"/>
              </a:lnSpc>
              <a:spcBef>
                <a:spcPts val="10"/>
              </a:spcBef>
              <a:buAutoNum type="arabicPeriod" startAt="5"/>
              <a:tabLst>
                <a:tab pos="441325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 pedagogiczna, uwzględniając możliwości edukacyjne ucznia, </a:t>
            </a:r>
            <a:r>
              <a:rPr dirty="0" sz="1200">
                <a:latin typeface="Times New Roman"/>
                <a:cs typeface="Times New Roman"/>
              </a:rPr>
              <a:t>może </a:t>
            </a:r>
            <a:r>
              <a:rPr dirty="0" sz="1200" spc="-5">
                <a:latin typeface="Times New Roman"/>
                <a:cs typeface="Times New Roman"/>
              </a:rPr>
              <a:t>jeden raz </a:t>
            </a:r>
            <a:r>
              <a:rPr dirty="0" sz="1200">
                <a:latin typeface="Times New Roman"/>
                <a:cs typeface="Times New Roman"/>
              </a:rPr>
              <a:t>w ciągu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danego etapu </a:t>
            </a:r>
            <a:r>
              <a:rPr dirty="0" sz="1200">
                <a:latin typeface="Times New Roman"/>
                <a:cs typeface="Times New Roman"/>
              </a:rPr>
              <a:t>edukacyjnego </a:t>
            </a:r>
            <a:r>
              <a:rPr dirty="0" sz="1200" spc="-5">
                <a:latin typeface="Times New Roman"/>
                <a:cs typeface="Times New Roman"/>
              </a:rPr>
              <a:t>promować </a:t>
            </a:r>
            <a:r>
              <a:rPr dirty="0" sz="1200">
                <a:latin typeface="Times New Roman"/>
                <a:cs typeface="Times New Roman"/>
              </a:rPr>
              <a:t>do klasy </a:t>
            </a:r>
            <a:r>
              <a:rPr dirty="0" sz="1200" spc="-5">
                <a:latin typeface="Times New Roman"/>
                <a:cs typeface="Times New Roman"/>
              </a:rPr>
              <a:t>programowo wyższej ucznia, </a:t>
            </a:r>
            <a:r>
              <a:rPr dirty="0" sz="1200">
                <a:latin typeface="Times New Roman"/>
                <a:cs typeface="Times New Roman"/>
              </a:rPr>
              <a:t>który nie </a:t>
            </a:r>
            <a:r>
              <a:rPr dirty="0" sz="1200" spc="-5">
                <a:latin typeface="Times New Roman"/>
                <a:cs typeface="Times New Roman"/>
              </a:rPr>
              <a:t>zdał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 poprawkowego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jednych </a:t>
            </a:r>
            <a:r>
              <a:rPr dirty="0" sz="1200">
                <a:latin typeface="Times New Roman"/>
                <a:cs typeface="Times New Roman"/>
              </a:rPr>
              <a:t>obowiązkowych </a:t>
            </a:r>
            <a:r>
              <a:rPr dirty="0" sz="1200" spc="-5">
                <a:latin typeface="Times New Roman"/>
                <a:cs typeface="Times New Roman"/>
              </a:rPr>
              <a:t>zajęć edukacyjnych </a:t>
            </a:r>
            <a:r>
              <a:rPr dirty="0" sz="1200">
                <a:latin typeface="Times New Roman"/>
                <a:cs typeface="Times New Roman"/>
              </a:rPr>
              <a:t>pod </a:t>
            </a:r>
            <a:r>
              <a:rPr dirty="0" sz="1200" spc="-5">
                <a:latin typeface="Times New Roman"/>
                <a:cs typeface="Times New Roman"/>
              </a:rPr>
              <a:t>warunkiem, </a:t>
            </a:r>
            <a:r>
              <a:rPr dirty="0" sz="1200">
                <a:latin typeface="Times New Roman"/>
                <a:cs typeface="Times New Roman"/>
              </a:rPr>
              <a:t>że te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 są realizowane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klasie</a:t>
            </a:r>
            <a:r>
              <a:rPr dirty="0" sz="1200" spc="-5">
                <a:latin typeface="Times New Roman"/>
                <a:cs typeface="Times New Roman"/>
              </a:rPr>
              <a:t> programowo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wyższej.</a:t>
            </a:r>
            <a:endParaRPr sz="1200">
              <a:latin typeface="Times New Roman"/>
              <a:cs typeface="Times New Roman"/>
            </a:endParaRPr>
          </a:p>
          <a:p>
            <a:pPr algn="just" marL="3112770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38</a:t>
            </a:r>
            <a:endParaRPr sz="1200">
              <a:latin typeface="Times New Roman"/>
              <a:cs typeface="Times New Roman"/>
            </a:endParaRPr>
          </a:p>
          <a:p>
            <a:pPr algn="just" marL="553720" indent="-22860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kończy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szkołę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podstawową,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jeżeli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wyniku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klasyfikacji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końcowej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otrzymał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endParaRPr sz="1200">
              <a:latin typeface="Times New Roman"/>
              <a:cs typeface="Times New Roman"/>
            </a:endParaRPr>
          </a:p>
          <a:p>
            <a:pPr algn="just" marL="553720" marR="889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</a:t>
            </a:r>
            <a:r>
              <a:rPr dirty="0" sz="1200">
                <a:latin typeface="Times New Roman"/>
                <a:cs typeface="Times New Roman"/>
              </a:rPr>
              <a:t> 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pozytywne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końcowe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oceny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klasyfikacyjne </a:t>
            </a:r>
            <a:r>
              <a:rPr dirty="0" sz="1200">
                <a:latin typeface="Times New Roman"/>
                <a:cs typeface="Times New Roman"/>
              </a:rPr>
              <a:t>i przystąpił </a:t>
            </a:r>
            <a:r>
              <a:rPr dirty="0" sz="1200" spc="-5">
                <a:latin typeface="Times New Roman"/>
                <a:cs typeface="Times New Roman"/>
              </a:rPr>
              <a:t>ponadto</a:t>
            </a:r>
            <a:r>
              <a:rPr dirty="0" sz="1200">
                <a:latin typeface="Times New Roman"/>
                <a:cs typeface="Times New Roman"/>
              </a:rPr>
              <a:t> do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>
                <a:latin typeface="Times New Roman"/>
                <a:cs typeface="Times New Roman"/>
              </a:rPr>
              <a:t> ósmoklasisty.</a:t>
            </a:r>
            <a:endParaRPr sz="1200">
              <a:latin typeface="Times New Roman"/>
              <a:cs typeface="Times New Roman"/>
            </a:endParaRPr>
          </a:p>
          <a:p>
            <a:pPr algn="just" marL="553720" marR="6350" indent="-228600">
              <a:lnSpc>
                <a:spcPct val="143600"/>
              </a:lnSpc>
              <a:spcBef>
                <a:spcPts val="5"/>
              </a:spcBef>
              <a:buAutoNum type="arabicPeriod" startAt="2"/>
              <a:tabLst>
                <a:tab pos="554355" algn="l"/>
              </a:tabLst>
            </a:pP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ukończeniu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posiadającego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orzeczenie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potrzebie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specjalnego wydane ze względu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upośledzenie </a:t>
            </a:r>
            <a:r>
              <a:rPr dirty="0" sz="1200">
                <a:latin typeface="Times New Roman"/>
                <a:cs typeface="Times New Roman"/>
              </a:rPr>
              <a:t>umysłowe w </a:t>
            </a:r>
            <a:r>
              <a:rPr dirty="0" sz="1200" spc="-5">
                <a:latin typeface="Times New Roman"/>
                <a:cs typeface="Times New Roman"/>
              </a:rPr>
              <a:t>stopniu umiarkowanym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znacznym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postanawia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>
                <a:latin typeface="Times New Roman"/>
                <a:cs typeface="Times New Roman"/>
              </a:rPr>
              <a:t> Pedagogiczna,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uwzględniając</a:t>
            </a:r>
            <a:r>
              <a:rPr dirty="0" sz="1200">
                <a:latin typeface="Times New Roman"/>
                <a:cs typeface="Times New Roman"/>
              </a:rPr>
              <a:t> ustalenia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zawarte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indywidualnym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programie edukacyjno-terapeutycznym.</a:t>
            </a:r>
            <a:endParaRPr sz="1200">
              <a:latin typeface="Times New Roman"/>
              <a:cs typeface="Times New Roman"/>
            </a:endParaRPr>
          </a:p>
          <a:p>
            <a:pPr algn="just" marL="553720" marR="8890" indent="-228600">
              <a:lnSpc>
                <a:spcPct val="143300"/>
              </a:lnSpc>
              <a:spcBef>
                <a:spcPts val="15"/>
              </a:spcBef>
              <a:buAutoNum type="arabicPeriod" startAt="2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 </a:t>
            </a:r>
            <a:r>
              <a:rPr dirty="0" sz="1200">
                <a:latin typeface="Times New Roman"/>
                <a:cs typeface="Times New Roman"/>
              </a:rPr>
              <a:t>szkoły </a:t>
            </a:r>
            <a:r>
              <a:rPr dirty="0" sz="1200" spc="-5">
                <a:latin typeface="Times New Roman"/>
                <a:cs typeface="Times New Roman"/>
              </a:rPr>
              <a:t>podstawowej, </a:t>
            </a:r>
            <a:r>
              <a:rPr dirty="0" sz="1200">
                <a:latin typeface="Times New Roman"/>
                <a:cs typeface="Times New Roman"/>
              </a:rPr>
              <a:t>który nie </a:t>
            </a:r>
            <a:r>
              <a:rPr dirty="0" sz="1200" spc="-5">
                <a:latin typeface="Times New Roman"/>
                <a:cs typeface="Times New Roman"/>
              </a:rPr>
              <a:t>spełnił wymienionych warunków, powtarza </a:t>
            </a:r>
            <a:r>
              <a:rPr dirty="0" sz="1200">
                <a:latin typeface="Times New Roman"/>
                <a:cs typeface="Times New Roman"/>
              </a:rPr>
              <a:t>ostatnią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podstawowej.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53720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VI.	</a:t>
            </a:r>
            <a:r>
              <a:rPr dirty="0" sz="1200" spc="-5" b="1">
                <a:latin typeface="Times New Roman"/>
                <a:cs typeface="Times New Roman"/>
              </a:rPr>
              <a:t>UCZEŃ</a:t>
            </a:r>
            <a:endParaRPr sz="1200">
              <a:latin typeface="Times New Roman"/>
              <a:cs typeface="Times New Roman"/>
            </a:endParaRPr>
          </a:p>
          <a:p>
            <a:pPr marL="2846070">
              <a:lnSpc>
                <a:spcPct val="100000"/>
              </a:lnSpc>
              <a:spcBef>
                <a:spcPts val="59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39</a:t>
            </a:r>
            <a:endParaRPr sz="1200">
              <a:latin typeface="Times New Roman"/>
              <a:cs typeface="Times New Roman"/>
            </a:endParaRPr>
          </a:p>
          <a:p>
            <a:pPr marL="276225" marR="6985" indent="-229235">
              <a:lnSpc>
                <a:spcPts val="2080"/>
              </a:lnSpc>
              <a:spcBef>
                <a:spcPts val="160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posiada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niniejszym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Statucie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obowiązki;</a:t>
            </a:r>
            <a:endParaRPr sz="1200">
              <a:latin typeface="Times New Roman"/>
              <a:cs typeface="Times New Roman"/>
            </a:endParaRPr>
          </a:p>
          <a:p>
            <a:pPr marL="276225" indent="-229235">
              <a:lnSpc>
                <a:spcPct val="100000"/>
              </a:lnSpc>
              <a:spcBef>
                <a:spcPts val="445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ma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do:</a:t>
            </a:r>
            <a:endParaRPr sz="1200">
              <a:latin typeface="Times New Roman"/>
              <a:cs typeface="Times New Roman"/>
            </a:endParaRPr>
          </a:p>
          <a:p>
            <a:pPr marL="276225" indent="-22923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Właściwie,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zgodnie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zasadami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higieny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umysłowej,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zorganizowanego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edukacji;</a:t>
            </a:r>
            <a:endParaRPr sz="1200">
              <a:latin typeface="Times New Roman"/>
              <a:cs typeface="Times New Roman"/>
            </a:endParaRPr>
          </a:p>
          <a:p>
            <a:pPr algn="just" marL="276225" marR="5080" indent="-229235">
              <a:lnSpc>
                <a:spcPct val="143900"/>
              </a:lnSpc>
              <a:spcBef>
                <a:spcPts val="5"/>
              </a:spcBef>
              <a:buAutoNum type="arabicParenR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Opieki wychowawczej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warunków </a:t>
            </a:r>
            <a:r>
              <a:rPr dirty="0" sz="1200">
                <a:latin typeface="Times New Roman"/>
                <a:cs typeface="Times New Roman"/>
              </a:rPr>
              <a:t>pobytu w </a:t>
            </a:r>
            <a:r>
              <a:rPr dirty="0" sz="1200" spc="-5">
                <a:latin typeface="Times New Roman"/>
                <a:cs typeface="Times New Roman"/>
              </a:rPr>
              <a:t>szkole zapewniających bezpieczeństwo, </a:t>
            </a:r>
            <a:r>
              <a:rPr dirty="0" sz="1200">
                <a:latin typeface="Times New Roman"/>
                <a:cs typeface="Times New Roman"/>
              </a:rPr>
              <a:t>ochronę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 wszelkimi formami przemocy fizycznej, psychicznej, uzależnieniami, demoralizacją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innymi</a:t>
            </a:r>
            <a:r>
              <a:rPr dirty="0" sz="1200" spc="-5">
                <a:latin typeface="Times New Roman"/>
                <a:cs typeface="Times New Roman"/>
              </a:rPr>
              <a:t> przejawami</a:t>
            </a:r>
            <a:r>
              <a:rPr dirty="0" sz="1200">
                <a:latin typeface="Times New Roman"/>
                <a:cs typeface="Times New Roman"/>
              </a:rPr>
              <a:t> patologii </a:t>
            </a:r>
            <a:r>
              <a:rPr dirty="0" sz="1200" spc="-5">
                <a:latin typeface="Times New Roman"/>
                <a:cs typeface="Times New Roman"/>
              </a:rPr>
              <a:t>społecznej;</a:t>
            </a:r>
            <a:endParaRPr sz="1200">
              <a:latin typeface="Times New Roman"/>
              <a:cs typeface="Times New Roman"/>
            </a:endParaRPr>
          </a:p>
          <a:p>
            <a:pPr marL="27622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Ochrony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 poszanowania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 </a:t>
            </a:r>
            <a:r>
              <a:rPr dirty="0" sz="1200" spc="-5">
                <a:latin typeface="Times New Roman"/>
                <a:cs typeface="Times New Roman"/>
              </a:rPr>
              <a:t>godności;</a:t>
            </a:r>
            <a:endParaRPr sz="1200">
              <a:latin typeface="Times New Roman"/>
              <a:cs typeface="Times New Roman"/>
            </a:endParaRPr>
          </a:p>
          <a:p>
            <a:pPr marL="27622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Korzystania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 </a:t>
            </a:r>
            <a:r>
              <a:rPr dirty="0" sz="1200" spc="-5">
                <a:latin typeface="Times New Roman"/>
                <a:cs typeface="Times New Roman"/>
              </a:rPr>
              <a:t>stypendialnej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bądź </a:t>
            </a:r>
            <a:r>
              <a:rPr dirty="0" sz="1200">
                <a:latin typeface="Times New Roman"/>
                <a:cs typeface="Times New Roman"/>
              </a:rPr>
              <a:t>doraźnej, zgodnie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odrębnymi</a:t>
            </a:r>
            <a:r>
              <a:rPr dirty="0" sz="1200">
                <a:latin typeface="Times New Roman"/>
                <a:cs typeface="Times New Roman"/>
              </a:rPr>
              <a:t> przepisami;</a:t>
            </a:r>
            <a:endParaRPr sz="1200">
              <a:latin typeface="Times New Roman"/>
              <a:cs typeface="Times New Roman"/>
            </a:endParaRPr>
          </a:p>
          <a:p>
            <a:pPr marL="27622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Życzliwego,</a:t>
            </a:r>
            <a:r>
              <a:rPr dirty="0" sz="1200">
                <a:latin typeface="Times New Roman"/>
                <a:cs typeface="Times New Roman"/>
              </a:rPr>
              <a:t> podmiotowego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traktowania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procesie</a:t>
            </a:r>
            <a:r>
              <a:rPr dirty="0" sz="1200" spc="-5">
                <a:latin typeface="Times New Roman"/>
                <a:cs typeface="Times New Roman"/>
              </a:rPr>
              <a:t> edukacyjnym;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6160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11430" indent="-229235">
              <a:lnSpc>
                <a:spcPct val="143300"/>
              </a:lnSpc>
              <a:spcBef>
                <a:spcPts val="100"/>
              </a:spcBef>
              <a:buAutoNum type="arabicParenR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Swobody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wyrażania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myśli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przekonań,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dotyczących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życia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także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światopoglądowych</a:t>
            </a:r>
            <a:r>
              <a:rPr dirty="0" sz="1200">
                <a:latin typeface="Times New Roman"/>
                <a:cs typeface="Times New Roman"/>
              </a:rPr>
              <a:t> i religijnych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jeśli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narusza </a:t>
            </a:r>
            <a:r>
              <a:rPr dirty="0" sz="1200">
                <a:latin typeface="Times New Roman"/>
                <a:cs typeface="Times New Roman"/>
              </a:rPr>
              <a:t>tym </a:t>
            </a:r>
            <a:r>
              <a:rPr dirty="0" sz="1200" spc="-5">
                <a:latin typeface="Times New Roman"/>
                <a:cs typeface="Times New Roman"/>
              </a:rPr>
              <a:t>dobra </a:t>
            </a:r>
            <a:r>
              <a:rPr dirty="0" sz="1200">
                <a:latin typeface="Times New Roman"/>
                <a:cs typeface="Times New Roman"/>
              </a:rPr>
              <a:t>innych osób;</a:t>
            </a:r>
            <a:endParaRPr sz="1200">
              <a:latin typeface="Times New Roman"/>
              <a:cs typeface="Times New Roman"/>
            </a:endParaRPr>
          </a:p>
          <a:p>
            <a:pPr marL="241300" marR="8890" indent="-229235">
              <a:lnSpc>
                <a:spcPct val="143300"/>
              </a:lnSpc>
              <a:spcBef>
                <a:spcPts val="15"/>
              </a:spcBef>
              <a:buAutoNum type="arabicParenR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Rozwijania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zainteresowań,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zdolności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talentów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imprezach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organizowanych przez </a:t>
            </a:r>
            <a:r>
              <a:rPr dirty="0" sz="1200">
                <a:latin typeface="Times New Roman"/>
                <a:cs typeface="Times New Roman"/>
              </a:rPr>
              <a:t>szkołę;</a:t>
            </a:r>
            <a:endParaRPr sz="1200">
              <a:latin typeface="Times New Roman"/>
              <a:cs typeface="Times New Roman"/>
            </a:endParaRPr>
          </a:p>
          <a:p>
            <a:pPr marL="241300" marR="10160" indent="-229235">
              <a:lnSpc>
                <a:spcPct val="143300"/>
              </a:lnSpc>
              <a:spcBef>
                <a:spcPts val="10"/>
              </a:spcBef>
              <a:buAutoNum type="arabicParenR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Sprawiedliwej,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obiektywnej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jawnej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oceny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ustalonych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sposobów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kontroli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postępów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nauce;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arenR" startAt="6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trudności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nauce;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arenR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Korzystania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poradnictwa 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psychologiczno-pedagogicznej;</a:t>
            </a:r>
            <a:endParaRPr sz="1200">
              <a:latin typeface="Times New Roman"/>
              <a:cs typeface="Times New Roman"/>
            </a:endParaRPr>
          </a:p>
          <a:p>
            <a:pPr marL="241300" marR="9525" indent="-229235">
              <a:lnSpc>
                <a:spcPts val="2080"/>
              </a:lnSpc>
              <a:spcBef>
                <a:spcPts val="160"/>
              </a:spcBef>
              <a:buAutoNum type="arabicParenR" startAt="6"/>
              <a:tabLst>
                <a:tab pos="241935" algn="l"/>
                <a:tab pos="1109345" algn="l"/>
                <a:tab pos="1309370" algn="l"/>
                <a:tab pos="2227580" algn="l"/>
                <a:tab pos="3014980" algn="l"/>
                <a:tab pos="3627754" algn="l"/>
                <a:tab pos="4284345" algn="l"/>
                <a:tab pos="5301615" algn="l"/>
              </a:tabLst>
            </a:pPr>
            <a:r>
              <a:rPr dirty="0" sz="1200" spc="-5">
                <a:latin typeface="Times New Roman"/>
                <a:cs typeface="Times New Roman"/>
              </a:rPr>
              <a:t>Ko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ystania	z	pomi</a:t>
            </a:r>
            <a:r>
              <a:rPr dirty="0" sz="1200" spc="-5">
                <a:latin typeface="Times New Roman"/>
                <a:cs typeface="Times New Roman"/>
              </a:rPr>
              <a:t>eszc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ń	</a:t>
            </a:r>
            <a:r>
              <a:rPr dirty="0" sz="1200" spc="-5">
                <a:latin typeface="Times New Roman"/>
                <a:cs typeface="Times New Roman"/>
              </a:rPr>
              <a:t>sz</a:t>
            </a:r>
            <a:r>
              <a:rPr dirty="0" sz="1200">
                <a:latin typeface="Times New Roman"/>
                <a:cs typeface="Times New Roman"/>
              </a:rPr>
              <a:t>kolnych,	</a:t>
            </a:r>
            <a:r>
              <a:rPr dirty="0" sz="1200" spc="-5">
                <a:latin typeface="Times New Roman"/>
                <a:cs typeface="Times New Roman"/>
              </a:rPr>
              <a:t>sp</a:t>
            </a:r>
            <a:r>
              <a:rPr dirty="0" sz="1200" spc="5">
                <a:latin typeface="Times New Roman"/>
                <a:cs typeface="Times New Roman"/>
              </a:rPr>
              <a:t>rz</a:t>
            </a:r>
            <a:r>
              <a:rPr dirty="0" sz="1200" spc="-5">
                <a:latin typeface="Times New Roman"/>
                <a:cs typeface="Times New Roman"/>
              </a:rPr>
              <a:t>ę</a:t>
            </a:r>
            <a:r>
              <a:rPr dirty="0" sz="1200">
                <a:latin typeface="Times New Roman"/>
                <a:cs typeface="Times New Roman"/>
              </a:rPr>
              <a:t>tu,	</a:t>
            </a:r>
            <a:r>
              <a:rPr dirty="0" sz="1200" spc="-5">
                <a:latin typeface="Times New Roman"/>
                <a:cs typeface="Times New Roman"/>
              </a:rPr>
              <a:t>środkó</a:t>
            </a:r>
            <a:r>
              <a:rPr dirty="0" sz="1200">
                <a:latin typeface="Times New Roman"/>
                <a:cs typeface="Times New Roman"/>
              </a:rPr>
              <a:t>w	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duk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jnych,	księgo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bioru  </a:t>
            </a:r>
            <a:r>
              <a:rPr dirty="0" sz="1200">
                <a:latin typeface="Times New Roman"/>
                <a:cs typeface="Times New Roman"/>
              </a:rPr>
              <a:t>biblioteki;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445"/>
              </a:spcBef>
              <a:buAutoNum type="arabicParenR" startAt="6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Wpływania</a:t>
            </a:r>
            <a:r>
              <a:rPr dirty="0" sz="1200" spc="68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  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życie  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6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6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działalność 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samorządową</a:t>
            </a:r>
            <a:r>
              <a:rPr dirty="0" sz="1200" spc="6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 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zrzeszania</a:t>
            </a:r>
            <a:r>
              <a:rPr dirty="0" sz="1200" spc="6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6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organizacjach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działających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terenie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0"/>
              </a:spcBef>
              <a:buAutoNum type="arabicParenR" startAt="1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Występowania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obronie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ochrony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negatywną oceną z tego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powodu.</a:t>
            </a:r>
            <a:endParaRPr sz="1200">
              <a:latin typeface="Times New Roman"/>
              <a:cs typeface="Times New Roman"/>
            </a:endParaRPr>
          </a:p>
          <a:p>
            <a:pPr marL="241300" marR="11430" indent="-229235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3.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naruszenia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ucznia,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mogą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złożyć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skargę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wychowawcy,</a:t>
            </a:r>
            <a:r>
              <a:rPr dirty="0" sz="1200">
                <a:latin typeface="Times New Roman"/>
                <a:cs typeface="Times New Roman"/>
              </a:rPr>
              <a:t> pedagoga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dyrektora,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składając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ją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sekretariacie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Rozpatrzenie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skargi</a:t>
            </a:r>
            <a:r>
              <a:rPr dirty="0" sz="1200">
                <a:latin typeface="Times New Roman"/>
                <a:cs typeface="Times New Roman"/>
              </a:rPr>
              <a:t> musi </a:t>
            </a:r>
            <a:r>
              <a:rPr dirty="0" sz="1200" spc="-5">
                <a:latin typeface="Times New Roman"/>
                <a:cs typeface="Times New Roman"/>
              </a:rPr>
              <a:t>nastąpić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terminie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 dni od dnia</a:t>
            </a:r>
            <a:r>
              <a:rPr dirty="0" sz="1200" spc="-5">
                <a:latin typeface="Times New Roman"/>
                <a:cs typeface="Times New Roman"/>
              </a:rPr>
              <a:t> wpłynięcia.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załatwienia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skargi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przysługuje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skarżącemu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odwołanie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5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marL="319087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145" b="1">
                <a:latin typeface="Times New Roman"/>
                <a:cs typeface="Times New Roman"/>
              </a:rPr>
              <a:t> </a:t>
            </a:r>
            <a:r>
              <a:rPr dirty="0" sz="1200" spc="-75" b="1">
                <a:latin typeface="Times New Roman"/>
                <a:cs typeface="Times New Roman"/>
              </a:rPr>
              <a:t>40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193040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Mokrem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</a:t>
            </a:r>
            <a:r>
              <a:rPr dirty="0" sz="1200" spc="-5">
                <a:latin typeface="Times New Roman"/>
                <a:cs typeface="Times New Roman"/>
              </a:rPr>
              <a:t> następujące </a:t>
            </a:r>
            <a:r>
              <a:rPr dirty="0" sz="1200">
                <a:latin typeface="Times New Roman"/>
                <a:cs typeface="Times New Roman"/>
              </a:rPr>
              <a:t>obowiązki:</a:t>
            </a:r>
            <a:endParaRPr sz="1200">
              <a:latin typeface="Times New Roman"/>
              <a:cs typeface="Times New Roman"/>
            </a:endParaRPr>
          </a:p>
          <a:p>
            <a:pPr lvl="1" marL="518795" marR="5080" indent="-22860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Przestrzegania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ustalonych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norm,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kultury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współżycia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odniesieniu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kolegów,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innych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lvl="1" marL="518795" marR="10795" indent="-22860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Okazywania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szacunku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zwracaniu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nauczycieli,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pracowników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pozostałych uczniów;</a:t>
            </a:r>
            <a:endParaRPr sz="1200">
              <a:latin typeface="Times New Roman"/>
              <a:cs typeface="Times New Roman"/>
            </a:endParaRPr>
          </a:p>
          <a:p>
            <a:pPr lvl="1" marL="518795" marR="8255" indent="-22860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Podporządkowywania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zarządzeniom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zaleceniom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 </a:t>
            </a:r>
            <a:r>
              <a:rPr dirty="0" sz="1200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Systematycznego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uczestniczenia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oraz:</a:t>
            </a:r>
            <a:endParaRPr sz="1200">
              <a:latin typeface="Times New Roman"/>
              <a:cs typeface="Times New Roman"/>
            </a:endParaRPr>
          </a:p>
          <a:p>
            <a:pPr lvl="2" marL="781050" indent="-228600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781050" algn="l"/>
              </a:tabLst>
            </a:pPr>
            <a:r>
              <a:rPr dirty="0" sz="1200" spc="-5">
                <a:latin typeface="Times New Roman"/>
                <a:cs typeface="Times New Roman"/>
              </a:rPr>
              <a:t>uzupełniania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braków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absencji,</a:t>
            </a:r>
            <a:endParaRPr sz="1200">
              <a:latin typeface="Times New Roman"/>
              <a:cs typeface="Times New Roman"/>
            </a:endParaRPr>
          </a:p>
          <a:p>
            <a:pPr lvl="2" marL="781050" indent="-22860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781050" algn="l"/>
              </a:tabLst>
            </a:pPr>
            <a:r>
              <a:rPr dirty="0" sz="1200" spc="-5">
                <a:latin typeface="Times New Roman"/>
                <a:cs typeface="Times New Roman"/>
              </a:rPr>
              <a:t>należytego</a:t>
            </a:r>
            <a:r>
              <a:rPr dirty="0" sz="1200">
                <a:latin typeface="Times New Roman"/>
                <a:cs typeface="Times New Roman"/>
              </a:rPr>
              <a:t> przygotowania</a:t>
            </a:r>
            <a:r>
              <a:rPr dirty="0" sz="1200" spc="-5">
                <a:latin typeface="Times New Roman"/>
                <a:cs typeface="Times New Roman"/>
              </a:rPr>
              <a:t> się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i aktywnego w</a:t>
            </a:r>
            <a:r>
              <a:rPr dirty="0" sz="1200" spc="-5">
                <a:latin typeface="Times New Roman"/>
                <a:cs typeface="Times New Roman"/>
              </a:rPr>
              <a:t> nich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udziału,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Zachowania,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zakłóca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przebiegu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zajęć;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Szanowania </a:t>
            </a:r>
            <a:r>
              <a:rPr dirty="0" sz="1200">
                <a:latin typeface="Times New Roman"/>
                <a:cs typeface="Times New Roman"/>
              </a:rPr>
              <a:t>i ochraniania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przekonań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własności </a:t>
            </a:r>
            <a:r>
              <a:rPr dirty="0" sz="1200">
                <a:latin typeface="Times New Roman"/>
                <a:cs typeface="Times New Roman"/>
              </a:rPr>
              <a:t>innych osób;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30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Dbania </a:t>
            </a:r>
            <a:r>
              <a:rPr dirty="0" sz="1200">
                <a:latin typeface="Times New Roman"/>
                <a:cs typeface="Times New Roman"/>
              </a:rPr>
              <a:t>o własne</a:t>
            </a:r>
            <a:r>
              <a:rPr dirty="0" sz="1200" spc="-5">
                <a:latin typeface="Times New Roman"/>
                <a:cs typeface="Times New Roman"/>
              </a:rPr>
              <a:t> życie,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zdrowie, </a:t>
            </a:r>
            <a:r>
              <a:rPr dirty="0" sz="1200">
                <a:latin typeface="Times New Roman"/>
                <a:cs typeface="Times New Roman"/>
              </a:rPr>
              <a:t>higienę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-5">
                <a:latin typeface="Times New Roman"/>
                <a:cs typeface="Times New Roman"/>
              </a:rPr>
              <a:t> rozwój;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Dbania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wspólne dobro,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ład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porządek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szkole;</a:t>
            </a:r>
            <a:endParaRPr sz="1200">
              <a:latin typeface="Times New Roman"/>
              <a:cs typeface="Times New Roman"/>
            </a:endParaRPr>
          </a:p>
          <a:p>
            <a:pPr lvl="1" marL="518795" marR="10795" indent="-22860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Dbania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powierzoną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szafkę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szkolną,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której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znajduje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numer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przypisany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danego </a:t>
            </a:r>
            <a:r>
              <a:rPr dirty="0" sz="1200">
                <a:latin typeface="Times New Roman"/>
                <a:cs typeface="Times New Roman"/>
              </a:rPr>
              <a:t>ucznia:</a:t>
            </a:r>
            <a:endParaRPr sz="1200">
              <a:latin typeface="Times New Roman"/>
              <a:cs typeface="Times New Roman"/>
            </a:endParaRPr>
          </a:p>
          <a:p>
            <a:pPr lvl="2" marL="681990" indent="-163195">
              <a:lnSpc>
                <a:spcPct val="100000"/>
              </a:lnSpc>
              <a:spcBef>
                <a:spcPts val="440"/>
              </a:spcBef>
              <a:buAutoNum type="alphaLcParenR"/>
              <a:tabLst>
                <a:tab pos="681990" algn="l"/>
              </a:tabLst>
            </a:pPr>
            <a:r>
              <a:rPr dirty="0" sz="1200" spc="-5">
                <a:latin typeface="Times New Roman"/>
                <a:cs typeface="Times New Roman"/>
              </a:rPr>
              <a:t>szafki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służą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przechowywania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książek,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naukowych,</a:t>
            </a:r>
            <a:endParaRPr sz="1200">
              <a:latin typeface="Times New Roman"/>
              <a:cs typeface="Times New Roman"/>
            </a:endParaRPr>
          </a:p>
          <a:p>
            <a:pPr marL="518795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ubrań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przedmiotów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terenie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4890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18795" marR="9525">
              <a:lnSpc>
                <a:spcPct val="143300"/>
              </a:lnSpc>
              <a:spcBef>
                <a:spcPts val="100"/>
              </a:spcBef>
              <a:buAutoNum type="alphaLcParenR" startAt="2"/>
              <a:tabLst>
                <a:tab pos="73850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zamieniać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szafkami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innymi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uczniami</a:t>
            </a:r>
            <a:r>
              <a:rPr dirty="0" sz="1200">
                <a:latin typeface="Times New Roman"/>
                <a:cs typeface="Times New Roman"/>
              </a:rPr>
              <a:t> bez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powiadomienia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właściwego </a:t>
            </a:r>
            <a:r>
              <a:rPr dirty="0" sz="1200">
                <a:latin typeface="Times New Roman"/>
                <a:cs typeface="Times New Roman"/>
              </a:rPr>
              <a:t>pracownika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obsługi lub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klasy,</a:t>
            </a:r>
            <a:endParaRPr sz="1200">
              <a:latin typeface="Times New Roman"/>
              <a:cs typeface="Times New Roman"/>
            </a:endParaRPr>
          </a:p>
          <a:p>
            <a:pPr algn="just" marL="518795" marR="10795">
              <a:lnSpc>
                <a:spcPct val="143300"/>
              </a:lnSpc>
              <a:spcBef>
                <a:spcPts val="15"/>
              </a:spcBef>
              <a:buAutoNum type="alphaLcParenR" startAt="2"/>
              <a:tabLst>
                <a:tab pos="714375" algn="l"/>
              </a:tabLst>
            </a:pPr>
            <a:r>
              <a:rPr dirty="0" sz="1200" spc="-5">
                <a:latin typeface="Times New Roman"/>
                <a:cs typeface="Times New Roman"/>
              </a:rPr>
              <a:t>zabrania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dokonywania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wewnątrz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zewnątrz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szafki</a:t>
            </a:r>
            <a:r>
              <a:rPr dirty="0" sz="1200">
                <a:latin typeface="Times New Roman"/>
                <a:cs typeface="Times New Roman"/>
              </a:rPr>
              <a:t> napisów,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rysunków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-5">
                <a:latin typeface="Times New Roman"/>
                <a:cs typeface="Times New Roman"/>
              </a:rPr>
              <a:t> działań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skutek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trwały,</a:t>
            </a:r>
            <a:endParaRPr sz="1200">
              <a:latin typeface="Times New Roman"/>
              <a:cs typeface="Times New Roman"/>
            </a:endParaRPr>
          </a:p>
          <a:p>
            <a:pPr algn="just" marL="683260" indent="-165100">
              <a:lnSpc>
                <a:spcPct val="100000"/>
              </a:lnSpc>
              <a:spcBef>
                <a:spcPts val="635"/>
              </a:spcBef>
              <a:buAutoNum type="alphaLcParenR" startAt="2"/>
              <a:tabLst>
                <a:tab pos="683895" algn="l"/>
              </a:tabLst>
            </a:pPr>
            <a:r>
              <a:rPr dirty="0" sz="1200" spc="-5">
                <a:latin typeface="Times New Roman"/>
                <a:cs typeface="Times New Roman"/>
              </a:rPr>
              <a:t>każdy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otrzymuje</a:t>
            </a:r>
            <a:r>
              <a:rPr dirty="0" sz="1200" spc="-5">
                <a:latin typeface="Times New Roman"/>
                <a:cs typeface="Times New Roman"/>
              </a:rPr>
              <a:t> jeden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klucz,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5">
                <a:latin typeface="Times New Roman"/>
                <a:cs typeface="Times New Roman"/>
              </a:rPr>
              <a:t>odpowiedzialny,</a:t>
            </a:r>
            <a:endParaRPr sz="1200">
              <a:latin typeface="Times New Roman"/>
              <a:cs typeface="Times New Roman"/>
            </a:endParaRPr>
          </a:p>
          <a:p>
            <a:pPr algn="just" marL="518795" marR="9525">
              <a:lnSpc>
                <a:spcPct val="143300"/>
              </a:lnSpc>
              <a:buAutoNum type="alphaLcParenR" startAt="2"/>
              <a:tabLst>
                <a:tab pos="706755" algn="l"/>
              </a:tabLst>
            </a:pPr>
            <a:r>
              <a:rPr dirty="0" sz="1200" spc="-5">
                <a:latin typeface="Times New Roman"/>
                <a:cs typeface="Times New Roman"/>
              </a:rPr>
              <a:t>w przypadku</a:t>
            </a:r>
            <a:r>
              <a:rPr dirty="0" sz="1200">
                <a:latin typeface="Times New Roman"/>
                <a:cs typeface="Times New Roman"/>
              </a:rPr>
              <a:t> zgubienia </a:t>
            </a:r>
            <a:r>
              <a:rPr dirty="0" sz="1200" spc="-5">
                <a:latin typeface="Times New Roman"/>
                <a:cs typeface="Times New Roman"/>
              </a:rPr>
              <a:t>klucza rodzice </a:t>
            </a:r>
            <a:r>
              <a:rPr dirty="0" sz="1200">
                <a:latin typeface="Times New Roman"/>
                <a:cs typeface="Times New Roman"/>
              </a:rPr>
              <a:t>ucznia </a:t>
            </a:r>
            <a:r>
              <a:rPr dirty="0" sz="1200" spc="-5">
                <a:latin typeface="Times New Roman"/>
                <a:cs typeface="Times New Roman"/>
              </a:rPr>
              <a:t>zobowiązani są </a:t>
            </a:r>
            <a:r>
              <a:rPr dirty="0" sz="1200">
                <a:latin typeface="Times New Roman"/>
                <a:cs typeface="Times New Roman"/>
              </a:rPr>
              <a:t>do pokrycia </a:t>
            </a:r>
            <a:r>
              <a:rPr dirty="0" sz="1200" spc="-5">
                <a:latin typeface="Times New Roman"/>
                <a:cs typeface="Times New Roman"/>
              </a:rPr>
              <a:t>kosztów </a:t>
            </a:r>
            <a:r>
              <a:rPr dirty="0" sz="1200">
                <a:latin typeface="Times New Roman"/>
                <a:cs typeface="Times New Roman"/>
              </a:rPr>
              <a:t> wymiany</a:t>
            </a:r>
            <a:r>
              <a:rPr dirty="0" sz="1200" spc="-5">
                <a:latin typeface="Times New Roman"/>
                <a:cs typeface="Times New Roman"/>
              </a:rPr>
              <a:t> zamka,</a:t>
            </a:r>
            <a:endParaRPr sz="1200">
              <a:latin typeface="Times New Roman"/>
              <a:cs typeface="Times New Roman"/>
            </a:endParaRPr>
          </a:p>
          <a:p>
            <a:pPr algn="just" marL="518795" marR="10160">
              <a:lnSpc>
                <a:spcPct val="143300"/>
              </a:lnSpc>
              <a:spcBef>
                <a:spcPts val="10"/>
              </a:spcBef>
              <a:buAutoNum type="alphaLcParenR" startAt="2"/>
              <a:tabLst>
                <a:tab pos="700405" algn="l"/>
              </a:tabLst>
            </a:pPr>
            <a:r>
              <a:rPr dirty="0" sz="1200">
                <a:latin typeface="Times New Roman"/>
                <a:cs typeface="Times New Roman"/>
              </a:rPr>
              <a:t>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umyślne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uszkodzenia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szafki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odpowiedzialność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materialną</a:t>
            </a:r>
            <a:r>
              <a:rPr dirty="0" sz="1200">
                <a:latin typeface="Times New Roman"/>
                <a:cs typeface="Times New Roman"/>
              </a:rPr>
              <a:t> ponoszą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również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rodzice,</a:t>
            </a:r>
            <a:endParaRPr sz="1200">
              <a:latin typeface="Times New Roman"/>
              <a:cs typeface="Times New Roman"/>
            </a:endParaRPr>
          </a:p>
          <a:p>
            <a:pPr algn="just" marL="518795" marR="6985">
              <a:lnSpc>
                <a:spcPct val="143800"/>
              </a:lnSpc>
              <a:spcBef>
                <a:spcPts val="10"/>
              </a:spcBef>
              <a:buAutoNum type="alphaLcParenR" startAt="2"/>
              <a:tabLst>
                <a:tab pos="687070" algn="l"/>
              </a:tabLst>
            </a:pPr>
            <a:r>
              <a:rPr dirty="0" sz="1200">
                <a:latin typeface="Times New Roman"/>
                <a:cs typeface="Times New Roman"/>
              </a:rPr>
              <a:t>pod koniec roku szkolnego </a:t>
            </a:r>
            <a:r>
              <a:rPr dirty="0" sz="1200" spc="-5">
                <a:latin typeface="Times New Roman"/>
                <a:cs typeface="Times New Roman"/>
              </a:rPr>
              <a:t>uczeń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5">
                <a:latin typeface="Times New Roman"/>
                <a:cs typeface="Times New Roman"/>
              </a:rPr>
              <a:t>zobowiązany </a:t>
            </a:r>
            <a:r>
              <a:rPr dirty="0" sz="1200">
                <a:latin typeface="Times New Roman"/>
                <a:cs typeface="Times New Roman"/>
              </a:rPr>
              <a:t>do opróżnienia szafki </a:t>
            </a:r>
            <a:r>
              <a:rPr dirty="0" sz="1200" spc="10">
                <a:latin typeface="Times New Roman"/>
                <a:cs typeface="Times New Roman"/>
              </a:rPr>
              <a:t>ze </a:t>
            </a:r>
            <a:r>
              <a:rPr dirty="0" sz="1200" spc="-5">
                <a:latin typeface="Times New Roman"/>
                <a:cs typeface="Times New Roman"/>
              </a:rPr>
              <a:t>wszystkich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znajdujących się </a:t>
            </a:r>
            <a:r>
              <a:rPr dirty="0" sz="1200">
                <a:latin typeface="Times New Roman"/>
                <a:cs typeface="Times New Roman"/>
              </a:rPr>
              <a:t>tam </a:t>
            </a:r>
            <a:r>
              <a:rPr dirty="0" sz="1200" spc="-5">
                <a:latin typeface="Times New Roman"/>
                <a:cs typeface="Times New Roman"/>
              </a:rPr>
              <a:t>przedmiotów </a:t>
            </a:r>
            <a:r>
              <a:rPr dirty="0" sz="1200">
                <a:latin typeface="Times New Roman"/>
                <a:cs typeface="Times New Roman"/>
              </a:rPr>
              <a:t>oraz zwrotu </a:t>
            </a:r>
            <a:r>
              <a:rPr dirty="0" sz="1200" spc="-5">
                <a:latin typeface="Times New Roman"/>
                <a:cs typeface="Times New Roman"/>
              </a:rPr>
              <a:t>klucza </a:t>
            </a:r>
            <a:r>
              <a:rPr dirty="0" sz="1200">
                <a:latin typeface="Times New Roman"/>
                <a:cs typeface="Times New Roman"/>
              </a:rPr>
              <a:t>najpóźniej </a:t>
            </a:r>
            <a:r>
              <a:rPr dirty="0" sz="1200" spc="-5">
                <a:latin typeface="Times New Roman"/>
                <a:cs typeface="Times New Roman"/>
              </a:rPr>
              <a:t>w </a:t>
            </a:r>
            <a:r>
              <a:rPr dirty="0" sz="1200">
                <a:latin typeface="Times New Roman"/>
                <a:cs typeface="Times New Roman"/>
              </a:rPr>
              <a:t>ostatnim tygodniu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danego roku</a:t>
            </a:r>
            <a:r>
              <a:rPr dirty="0" sz="1200">
                <a:latin typeface="Times New Roman"/>
                <a:cs typeface="Times New Roman"/>
              </a:rPr>
              <a:t> szkolnego,</a:t>
            </a:r>
            <a:endParaRPr sz="1200">
              <a:latin typeface="Times New Roman"/>
              <a:cs typeface="Times New Roman"/>
            </a:endParaRPr>
          </a:p>
          <a:p>
            <a:pPr algn="just" marL="683895" indent="-165735">
              <a:lnSpc>
                <a:spcPct val="100000"/>
              </a:lnSpc>
              <a:spcBef>
                <a:spcPts val="625"/>
              </a:spcBef>
              <a:buAutoNum type="alphaLcParenR" startAt="2"/>
              <a:tabLst>
                <a:tab pos="684530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przypadku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pozostawienia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jakichkolwiek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szafce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>
                <a:latin typeface="Times New Roman"/>
                <a:cs typeface="Times New Roman"/>
              </a:rPr>
              <a:t> okres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wakacji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przedmioty</a:t>
            </a:r>
            <a:endParaRPr sz="1200">
              <a:latin typeface="Times New Roman"/>
              <a:cs typeface="Times New Roman"/>
            </a:endParaRPr>
          </a:p>
          <a:p>
            <a:pPr algn="just" marL="518795" marR="6350">
              <a:lnSpc>
                <a:spcPct val="1433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te </a:t>
            </a:r>
            <a:r>
              <a:rPr dirty="0" sz="1200" spc="-5">
                <a:latin typeface="Times New Roman"/>
                <a:cs typeface="Times New Roman"/>
              </a:rPr>
              <a:t>zostaną usunięte </a:t>
            </a:r>
            <a:r>
              <a:rPr dirty="0" sz="1200">
                <a:latin typeface="Times New Roman"/>
                <a:cs typeface="Times New Roman"/>
              </a:rPr>
              <a:t>przez </a:t>
            </a:r>
            <a:r>
              <a:rPr dirty="0" sz="1200" spc="-5">
                <a:latin typeface="Times New Roman"/>
                <a:cs typeface="Times New Roman"/>
              </a:rPr>
              <a:t>pracowników </a:t>
            </a:r>
            <a:r>
              <a:rPr dirty="0" sz="1200">
                <a:latin typeface="Times New Roman"/>
                <a:cs typeface="Times New Roman"/>
              </a:rPr>
              <a:t>obsługi, natomiast </a:t>
            </a:r>
            <a:r>
              <a:rPr dirty="0" sz="1200" spc="-5">
                <a:latin typeface="Times New Roman"/>
                <a:cs typeface="Times New Roman"/>
              </a:rPr>
              <a:t>uczniowie, </a:t>
            </a:r>
            <a:r>
              <a:rPr dirty="0" sz="1200">
                <a:latin typeface="Times New Roman"/>
                <a:cs typeface="Times New Roman"/>
              </a:rPr>
              <a:t>którzy nie zwrócą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klucza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będą</a:t>
            </a:r>
            <a:r>
              <a:rPr dirty="0" sz="1200" spc="-5">
                <a:latin typeface="Times New Roman"/>
                <a:cs typeface="Times New Roman"/>
              </a:rPr>
              <a:t> obciążeni</a:t>
            </a:r>
            <a:r>
              <a:rPr dirty="0" sz="1200">
                <a:latin typeface="Times New Roman"/>
                <a:cs typeface="Times New Roman"/>
              </a:rPr>
              <a:t> kosztem </a:t>
            </a:r>
            <a:r>
              <a:rPr dirty="0" sz="1200" spc="-5">
                <a:latin typeface="Times New Roman"/>
                <a:cs typeface="Times New Roman"/>
              </a:rPr>
              <a:t>wymiany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zamka.</a:t>
            </a:r>
            <a:endParaRPr sz="1200">
              <a:latin typeface="Times New Roman"/>
              <a:cs typeface="Times New Roman"/>
            </a:endParaRPr>
          </a:p>
          <a:p>
            <a:pPr algn="just" marL="290195">
              <a:lnSpc>
                <a:spcPct val="100000"/>
              </a:lnSpc>
              <a:spcBef>
                <a:spcPts val="640"/>
              </a:spcBef>
            </a:pPr>
            <a:r>
              <a:rPr dirty="0" sz="1200">
                <a:latin typeface="Times New Roman"/>
                <a:cs typeface="Times New Roman"/>
              </a:rPr>
              <a:t>10)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pr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ntow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nia 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dbania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jej honor.</a:t>
            </a:r>
            <a:endParaRPr sz="1200">
              <a:latin typeface="Times New Roman"/>
              <a:cs typeface="Times New Roman"/>
            </a:endParaRPr>
          </a:p>
          <a:p>
            <a:pPr algn="just" marL="241300" marR="9525" indent="-229235">
              <a:lnSpc>
                <a:spcPts val="2080"/>
              </a:lnSpc>
              <a:spcBef>
                <a:spcPts val="160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Ucznia </a:t>
            </a:r>
            <a:r>
              <a:rPr dirty="0" sz="1200">
                <a:latin typeface="Times New Roman"/>
                <a:cs typeface="Times New Roman"/>
              </a:rPr>
              <a:t>obowiązuje ponadto </a:t>
            </a:r>
            <a:r>
              <a:rPr dirty="0" sz="1200" spc="-5">
                <a:latin typeface="Times New Roman"/>
                <a:cs typeface="Times New Roman"/>
              </a:rPr>
              <a:t>zakaz </a:t>
            </a:r>
            <a:r>
              <a:rPr dirty="0" sz="1200">
                <a:latin typeface="Times New Roman"/>
                <a:cs typeface="Times New Roman"/>
              </a:rPr>
              <a:t>picia alkoholu, </a:t>
            </a:r>
            <a:r>
              <a:rPr dirty="0" sz="1200" spc="-5">
                <a:latin typeface="Times New Roman"/>
                <a:cs typeface="Times New Roman"/>
              </a:rPr>
              <a:t>używania </a:t>
            </a:r>
            <a:r>
              <a:rPr dirty="0" sz="1200">
                <a:latin typeface="Times New Roman"/>
                <a:cs typeface="Times New Roman"/>
              </a:rPr>
              <a:t>narkotyków i innych </a:t>
            </a:r>
            <a:r>
              <a:rPr dirty="0" sz="1200" spc="-5">
                <a:latin typeface="Times New Roman"/>
                <a:cs typeface="Times New Roman"/>
              </a:rPr>
              <a:t>środków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odurzających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palenia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tytoniu, a </a:t>
            </a:r>
            <a:r>
              <a:rPr dirty="0" sz="1200" spc="-5">
                <a:latin typeface="Times New Roman"/>
                <a:cs typeface="Times New Roman"/>
              </a:rPr>
              <a:t>także </a:t>
            </a:r>
            <a:r>
              <a:rPr dirty="0" sz="1200">
                <a:latin typeface="Times New Roman"/>
                <a:cs typeface="Times New Roman"/>
              </a:rPr>
              <a:t>wnoszenia </a:t>
            </a:r>
            <a:r>
              <a:rPr dirty="0" sz="1200" spc="-5">
                <a:latin typeface="Times New Roman"/>
                <a:cs typeface="Times New Roman"/>
              </a:rPr>
              <a:t>ich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teren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440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Zabrania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wnoszenia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teren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zagrażających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zdrowiu.</a:t>
            </a:r>
            <a:endParaRPr sz="1200">
              <a:latin typeface="Times New Roman"/>
              <a:cs typeface="Times New Roman"/>
            </a:endParaRPr>
          </a:p>
          <a:p>
            <a:pPr algn="just" marL="193040" marR="10160" indent="-193040">
              <a:lnSpc>
                <a:spcPct val="143300"/>
              </a:lnSpc>
              <a:spcBef>
                <a:spcPts val="15"/>
              </a:spcBef>
              <a:buAutoNum type="arabicPeriod" startAt="2"/>
              <a:tabLst>
                <a:tab pos="193040" algn="l"/>
              </a:tabLst>
            </a:pPr>
            <a:r>
              <a:rPr dirty="0" sz="1200" spc="-5">
                <a:latin typeface="Times New Roman"/>
                <a:cs typeface="Times New Roman"/>
              </a:rPr>
              <a:t>Obowiązkiem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poszanowanie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sprzętu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wyposażenia</a:t>
            </a:r>
            <a:r>
              <a:rPr dirty="0" sz="1200">
                <a:latin typeface="Times New Roman"/>
                <a:cs typeface="Times New Roman"/>
              </a:rPr>
              <a:t> klas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pomieszczeń.</a:t>
            </a:r>
            <a:endParaRPr sz="1200">
              <a:latin typeface="Times New Roman"/>
              <a:cs typeface="Times New Roman"/>
            </a:endParaRPr>
          </a:p>
          <a:p>
            <a:pPr algn="just" lvl="1" marL="332740" marR="6985" indent="-22923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333375" algn="l"/>
              </a:tabLst>
            </a:pPr>
            <a:r>
              <a:rPr dirty="0" sz="1200">
                <a:latin typeface="Times New Roman"/>
                <a:cs typeface="Times New Roman"/>
              </a:rPr>
              <a:t>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wyrządzoną,</a:t>
            </a:r>
            <a:r>
              <a:rPr dirty="0" sz="1200">
                <a:latin typeface="Times New Roman"/>
                <a:cs typeface="Times New Roman"/>
              </a:rPr>
              <a:t> udowodnioną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szkodę</a:t>
            </a:r>
            <a:r>
              <a:rPr dirty="0" sz="1200">
                <a:latin typeface="Times New Roman"/>
                <a:cs typeface="Times New Roman"/>
              </a:rPr>
              <a:t> odpowiadają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materialnie</a:t>
            </a:r>
            <a:r>
              <a:rPr dirty="0" sz="1200">
                <a:latin typeface="Times New Roman"/>
                <a:cs typeface="Times New Roman"/>
              </a:rPr>
              <a:t> rodzice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grupy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przebywających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miejscu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>
                <a:latin typeface="Times New Roman"/>
                <a:cs typeface="Times New Roman"/>
              </a:rPr>
              <a:t> jej </a:t>
            </a:r>
            <a:r>
              <a:rPr dirty="0" sz="1200" spc="-5">
                <a:latin typeface="Times New Roman"/>
                <a:cs typeface="Times New Roman"/>
              </a:rPr>
              <a:t>dokonania;</a:t>
            </a:r>
            <a:endParaRPr sz="1200">
              <a:latin typeface="Times New Roman"/>
              <a:cs typeface="Times New Roman"/>
            </a:endParaRPr>
          </a:p>
          <a:p>
            <a:pPr algn="just" lvl="1" marL="332740" marR="5080" indent="-229235">
              <a:lnSpc>
                <a:spcPct val="143600"/>
              </a:lnSpc>
              <a:spcBef>
                <a:spcPts val="5"/>
              </a:spcBef>
              <a:buAutoNum type="arabicParenR"/>
              <a:tabLst>
                <a:tab pos="33337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Uczeń,</a:t>
            </a:r>
            <a:r>
              <a:rPr dirty="0" sz="1200">
                <a:latin typeface="Times New Roman"/>
                <a:cs typeface="Times New Roman"/>
              </a:rPr>
              <a:t> który </a:t>
            </a:r>
            <a:r>
              <a:rPr dirty="0" sz="1200" spc="-5">
                <a:latin typeface="Times New Roman"/>
                <a:cs typeface="Times New Roman"/>
              </a:rPr>
              <a:t>zniszczył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mienie szkolne,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ramach </a:t>
            </a:r>
            <a:r>
              <a:rPr dirty="0" sz="1200">
                <a:latin typeface="Times New Roman"/>
                <a:cs typeface="Times New Roman"/>
              </a:rPr>
              <a:t>jego </a:t>
            </a:r>
            <a:r>
              <a:rPr dirty="0" sz="1200" spc="-5">
                <a:latin typeface="Times New Roman"/>
                <a:cs typeface="Times New Roman"/>
              </a:rPr>
              <a:t>naprawy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zadośćuczynienia za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wyrządzoną</a:t>
            </a:r>
            <a:r>
              <a:rPr dirty="0" sz="1200">
                <a:latin typeface="Times New Roman"/>
                <a:cs typeface="Times New Roman"/>
              </a:rPr>
              <a:t> szkodę,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zostać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zobowiązany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wyznaczonej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przez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wychowawcę,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przedmiotu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pracy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społeczności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szkolnej;</a:t>
            </a:r>
            <a:endParaRPr sz="1200">
              <a:latin typeface="Times New Roman"/>
              <a:cs typeface="Times New Roman"/>
            </a:endParaRPr>
          </a:p>
          <a:p>
            <a:pPr algn="just" lvl="1" marL="332740" marR="10160" indent="-22923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333375" algn="l"/>
              </a:tabLst>
            </a:pPr>
            <a:r>
              <a:rPr dirty="0" sz="1200" spc="-5">
                <a:latin typeface="Times New Roman"/>
                <a:cs typeface="Times New Roman"/>
              </a:rPr>
              <a:t>Obowiązkiem </a:t>
            </a:r>
            <a:r>
              <a:rPr dirty="0" sz="1200">
                <a:latin typeface="Times New Roman"/>
                <a:cs typeface="Times New Roman"/>
              </a:rPr>
              <a:t>ucznia jest </a:t>
            </a:r>
            <a:r>
              <a:rPr dirty="0" sz="1200" spc="-5">
                <a:latin typeface="Times New Roman"/>
                <a:cs typeface="Times New Roman"/>
              </a:rPr>
              <a:t>przebywanie </a:t>
            </a:r>
            <a:r>
              <a:rPr dirty="0" sz="1200">
                <a:latin typeface="Times New Roman"/>
                <a:cs typeface="Times New Roman"/>
              </a:rPr>
              <a:t>ucznia na </a:t>
            </a:r>
            <a:r>
              <a:rPr dirty="0" sz="1200" spc="-5">
                <a:latin typeface="Times New Roman"/>
                <a:cs typeface="Times New Roman"/>
              </a:rPr>
              <a:t>terenie </a:t>
            </a:r>
            <a:r>
              <a:rPr dirty="0" sz="1200">
                <a:latin typeface="Times New Roman"/>
                <a:cs typeface="Times New Roman"/>
              </a:rPr>
              <a:t>szkoły w </a:t>
            </a:r>
            <a:r>
              <a:rPr dirty="0" sz="1200" spc="-5">
                <a:latin typeface="Times New Roman"/>
                <a:cs typeface="Times New Roman"/>
              </a:rPr>
              <a:t>przerw, zajęć </a:t>
            </a:r>
            <a:r>
              <a:rPr dirty="0" sz="1200">
                <a:latin typeface="Times New Roman"/>
                <a:cs typeface="Times New Roman"/>
              </a:rPr>
              <a:t>lekcyjnych 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 </a:t>
            </a:r>
            <a:r>
              <a:rPr dirty="0" sz="1200">
                <a:latin typeface="Times New Roman"/>
                <a:cs typeface="Times New Roman"/>
              </a:rPr>
              <a:t>imprez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szkolnych;</a:t>
            </a:r>
            <a:endParaRPr sz="1200">
              <a:latin typeface="Times New Roman"/>
              <a:cs typeface="Times New Roman"/>
            </a:endParaRPr>
          </a:p>
          <a:p>
            <a:pPr algn="just" lvl="1" marL="332740" marR="6985" indent="-229235">
              <a:lnSpc>
                <a:spcPct val="143500"/>
              </a:lnSpc>
              <a:spcBef>
                <a:spcPts val="10"/>
              </a:spcBef>
              <a:buAutoNum type="arabicParenR"/>
              <a:tabLst>
                <a:tab pos="333375" algn="l"/>
              </a:tabLst>
            </a:pP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obowiązku uczestnictwa </a:t>
            </a:r>
            <a:r>
              <a:rPr dirty="0" sz="1200">
                <a:latin typeface="Times New Roman"/>
                <a:cs typeface="Times New Roman"/>
              </a:rPr>
              <a:t>ucznia w zajęciach lekcyjnych </a:t>
            </a:r>
            <a:r>
              <a:rPr dirty="0" sz="1200" spc="-5">
                <a:latin typeface="Times New Roman"/>
                <a:cs typeface="Times New Roman"/>
              </a:rPr>
              <a:t>zwolnić </a:t>
            </a:r>
            <a:r>
              <a:rPr dirty="0" sz="1200">
                <a:latin typeface="Times New Roman"/>
                <a:cs typeface="Times New Roman"/>
              </a:rPr>
              <a:t>mogą </a:t>
            </a:r>
            <a:r>
              <a:rPr dirty="0" sz="1200" spc="-5">
                <a:latin typeface="Times New Roman"/>
                <a:cs typeface="Times New Roman"/>
              </a:rPr>
              <a:t>wyłącznie </a:t>
            </a:r>
            <a:r>
              <a:rPr dirty="0" sz="1200">
                <a:latin typeface="Times New Roman"/>
                <a:cs typeface="Times New Roman"/>
              </a:rPr>
              <a:t>rodzice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 </a:t>
            </a:r>
            <a:r>
              <a:rPr dirty="0" sz="1200">
                <a:latin typeface="Times New Roman"/>
                <a:cs typeface="Times New Roman"/>
              </a:rPr>
              <a:t>kontakt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osobisty, </a:t>
            </a:r>
            <a:r>
              <a:rPr dirty="0" sz="1200" spc="-5">
                <a:latin typeface="Times New Roman"/>
                <a:cs typeface="Times New Roman"/>
              </a:rPr>
              <a:t>telefoniczny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pisemny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/również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formie </a:t>
            </a:r>
            <a:r>
              <a:rPr dirty="0" sz="1200" spc="-5">
                <a:latin typeface="Times New Roman"/>
                <a:cs typeface="Times New Roman"/>
              </a:rPr>
              <a:t>elektronicznej/.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ma </a:t>
            </a:r>
            <a:r>
              <a:rPr dirty="0" sz="1200" spc="-5">
                <a:latin typeface="Times New Roman"/>
                <a:cs typeface="Times New Roman"/>
              </a:rPr>
              <a:t>obowiązek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usprawiedliwić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każdą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niezwłocznie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przyjściu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2080"/>
              </a:lnSpc>
              <a:spcBef>
                <a:spcPts val="160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Usprawiedliwienie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powinno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mieć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formę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zaświadczenia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lekarskiego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oświadczenia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uzasadnionej</a:t>
            </a:r>
            <a:r>
              <a:rPr dirty="0" sz="1200">
                <a:latin typeface="Times New Roman"/>
                <a:cs typeface="Times New Roman"/>
              </a:rPr>
              <a:t> przyczynie </a:t>
            </a:r>
            <a:r>
              <a:rPr dirty="0" sz="1200" spc="-5">
                <a:latin typeface="Times New Roman"/>
                <a:cs typeface="Times New Roman"/>
              </a:rPr>
              <a:t>nieobecności.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445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Dopuszcza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też</a:t>
            </a:r>
            <a:r>
              <a:rPr dirty="0" sz="1200" spc="4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formy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usprawiedliwiania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nieobecności</a:t>
            </a:r>
            <a:r>
              <a:rPr dirty="0" sz="1200" spc="4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4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uzgodnione</a:t>
            </a:r>
            <a:r>
              <a:rPr dirty="0" sz="1200" spc="4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wychowawcą </a:t>
            </a:r>
            <a:r>
              <a:rPr dirty="0" sz="1200">
                <a:latin typeface="Times New Roman"/>
                <a:cs typeface="Times New Roman"/>
              </a:rPr>
              <a:t>klasy.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4255" cy="94894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20"/>
              </a:spcBef>
              <a:buAutoNum type="arabicPeriod" startAt="8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Zabrania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przynoszenia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cennych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przedmiotów i </a:t>
            </a:r>
            <a:r>
              <a:rPr dirty="0" sz="1200" spc="-5">
                <a:latin typeface="Times New Roman"/>
                <a:cs typeface="Times New Roman"/>
              </a:rPr>
              <a:t>większych</a:t>
            </a:r>
            <a:r>
              <a:rPr dirty="0" sz="1200">
                <a:latin typeface="Times New Roman"/>
                <a:cs typeface="Times New Roman"/>
              </a:rPr>
              <a:t> kwot </a:t>
            </a:r>
            <a:r>
              <a:rPr dirty="0" sz="1200" spc="-5">
                <a:latin typeface="Times New Roman"/>
                <a:cs typeface="Times New Roman"/>
              </a:rPr>
              <a:t>pieniędzy;</a:t>
            </a:r>
            <a:endParaRPr sz="1200">
              <a:latin typeface="Times New Roman"/>
              <a:cs typeface="Times New Roman"/>
            </a:endParaRPr>
          </a:p>
          <a:p>
            <a:pPr marL="241300" marR="9525" indent="-229235">
              <a:lnSpc>
                <a:spcPts val="2080"/>
              </a:lnSpc>
              <a:spcBef>
                <a:spcPts val="160"/>
              </a:spcBef>
              <a:buAutoNum type="arabicPeriod" startAt="8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ponosi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odpowiedzialności</a:t>
            </a:r>
            <a:r>
              <a:rPr dirty="0" sz="1200">
                <a:latin typeface="Times New Roman"/>
                <a:cs typeface="Times New Roman"/>
              </a:rPr>
              <a:t> 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przypadki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kradzieży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rzeczy</a:t>
            </a:r>
            <a:r>
              <a:rPr dirty="0" sz="1200">
                <a:latin typeface="Times New Roman"/>
                <a:cs typeface="Times New Roman"/>
              </a:rPr>
              <a:t> wniesionych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teren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przez uczniów;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450"/>
              </a:spcBef>
              <a:buAutoNum type="arabicPeriod" startAt="8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usprawiedliwiania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nieobecności</a:t>
            </a:r>
            <a:endParaRPr sz="1200">
              <a:latin typeface="Times New Roman"/>
              <a:cs typeface="Times New Roman"/>
            </a:endParaRPr>
          </a:p>
          <a:p>
            <a:pPr algn="just" marL="241300" marR="762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w szkole w </a:t>
            </a:r>
            <a:r>
              <a:rPr dirty="0" sz="1200">
                <a:latin typeface="Times New Roman"/>
                <a:cs typeface="Times New Roman"/>
              </a:rPr>
              <a:t>terminie </a:t>
            </a:r>
            <a:r>
              <a:rPr dirty="0" sz="1200" spc="-5">
                <a:latin typeface="Times New Roman"/>
                <a:cs typeface="Times New Roman"/>
              </a:rPr>
              <a:t>trzech </a:t>
            </a:r>
            <a:r>
              <a:rPr dirty="0" sz="1200">
                <a:latin typeface="Times New Roman"/>
                <a:cs typeface="Times New Roman"/>
              </a:rPr>
              <a:t>dni od </a:t>
            </a:r>
            <a:r>
              <a:rPr dirty="0" sz="1200" spc="-5">
                <a:latin typeface="Times New Roman"/>
                <a:cs typeface="Times New Roman"/>
              </a:rPr>
              <a:t>przybycia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zajęcia edukacyjne </a:t>
            </a:r>
            <a:r>
              <a:rPr dirty="0" sz="1200">
                <a:latin typeface="Times New Roman"/>
                <a:cs typeface="Times New Roman"/>
              </a:rPr>
              <a:t>w formie </a:t>
            </a:r>
            <a:r>
              <a:rPr dirty="0" sz="1200" spc="-5">
                <a:latin typeface="Times New Roman"/>
                <a:cs typeface="Times New Roman"/>
              </a:rPr>
              <a:t>pisemnej </a:t>
            </a:r>
            <a:r>
              <a:rPr dirty="0" sz="1200">
                <a:latin typeface="Times New Roman"/>
                <a:cs typeface="Times New Roman"/>
              </a:rPr>
              <a:t>przez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rodziców-prawnych</a:t>
            </a:r>
            <a:r>
              <a:rPr dirty="0" sz="1200">
                <a:latin typeface="Times New Roman"/>
                <a:cs typeface="Times New Roman"/>
              </a:rPr>
              <a:t> opiekunów.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terminie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uznawane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>
                <a:latin typeface="Times New Roman"/>
                <a:cs typeface="Times New Roman"/>
              </a:rPr>
              <a:t> przez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 </a:t>
            </a:r>
            <a:r>
              <a:rPr dirty="0" sz="1200">
                <a:latin typeface="Times New Roman"/>
                <a:cs typeface="Times New Roman"/>
              </a:rPr>
              <a:t>jako </a:t>
            </a:r>
            <a:r>
              <a:rPr dirty="0" sz="1200" spc="-5">
                <a:latin typeface="Times New Roman"/>
                <a:cs typeface="Times New Roman"/>
              </a:rPr>
              <a:t>nieusprawiedliwione.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35"/>
              </a:spcBef>
              <a:buAutoNum type="arabicPeriod" startAt="11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Podstawowej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Mokrem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zobowiązani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 </a:t>
            </a:r>
            <a:r>
              <a:rPr dirty="0" sz="1200">
                <a:latin typeface="Times New Roman"/>
                <a:cs typeface="Times New Roman"/>
              </a:rPr>
              <a:t>do:</a:t>
            </a:r>
            <a:endParaRPr sz="1200">
              <a:latin typeface="Times New Roman"/>
              <a:cs typeface="Times New Roman"/>
            </a:endParaRPr>
          </a:p>
          <a:p>
            <a:pPr algn="just" lvl="1" marL="51117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Noszenia stroju</a:t>
            </a:r>
            <a:r>
              <a:rPr dirty="0" sz="1200">
                <a:latin typeface="Times New Roman"/>
                <a:cs typeface="Times New Roman"/>
              </a:rPr>
              <a:t> codziennego, który </a:t>
            </a:r>
            <a:r>
              <a:rPr dirty="0" sz="1200" spc="-5">
                <a:latin typeface="Times New Roman"/>
                <a:cs typeface="Times New Roman"/>
              </a:rPr>
              <a:t>powinien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być:</a:t>
            </a:r>
            <a:endParaRPr sz="1200">
              <a:latin typeface="Times New Roman"/>
              <a:cs typeface="Times New Roman"/>
            </a:endParaRPr>
          </a:p>
          <a:p>
            <a:pPr lvl="2" marL="666750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67385" algn="l"/>
              </a:tabLst>
            </a:pPr>
            <a:r>
              <a:rPr dirty="0" sz="1200" spc="-5">
                <a:latin typeface="Times New Roman"/>
                <a:cs typeface="Times New Roman"/>
              </a:rPr>
              <a:t>skromny,</a:t>
            </a:r>
            <a:endParaRPr sz="1200">
              <a:latin typeface="Times New Roman"/>
              <a:cs typeface="Times New Roman"/>
            </a:endParaRPr>
          </a:p>
          <a:p>
            <a:pPr lvl="2" marL="676275" indent="-1657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czysty,</a:t>
            </a:r>
            <a:endParaRPr sz="1200">
              <a:latin typeface="Times New Roman"/>
              <a:cs typeface="Times New Roman"/>
            </a:endParaRPr>
          </a:p>
          <a:p>
            <a:pPr lvl="2" marL="666750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67385" algn="l"/>
              </a:tabLst>
            </a:pPr>
            <a:r>
              <a:rPr dirty="0" sz="1200" spc="-5">
                <a:latin typeface="Times New Roman"/>
                <a:cs typeface="Times New Roman"/>
              </a:rPr>
              <a:t>bez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wulgarnych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wyzywających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napisów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koszulkach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częściach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garderoby,</a:t>
            </a:r>
            <a:endParaRPr sz="1200">
              <a:latin typeface="Times New Roman"/>
              <a:cs typeface="Times New Roman"/>
            </a:endParaRPr>
          </a:p>
          <a:p>
            <a:pPr lvl="2" marL="676275" indent="-165735">
              <a:lnSpc>
                <a:spcPct val="100000"/>
              </a:lnSpc>
              <a:spcBef>
                <a:spcPts val="630"/>
              </a:spcBef>
              <a:buAutoNum type="alphaLcParenR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zakrywający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brzuch,</a:t>
            </a:r>
            <a:endParaRPr sz="1200">
              <a:latin typeface="Times New Roman"/>
              <a:cs typeface="Times New Roman"/>
            </a:endParaRPr>
          </a:p>
          <a:p>
            <a:pPr lvl="2" marL="666750" indent="-156210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67385" algn="l"/>
              </a:tabLst>
            </a:pP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eksponujący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dekoltu,</a:t>
            </a:r>
            <a:endParaRPr sz="1200">
              <a:latin typeface="Times New Roman"/>
              <a:cs typeface="Times New Roman"/>
            </a:endParaRPr>
          </a:p>
          <a:p>
            <a:pPr lvl="2" marL="649605" indent="-13906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50240" algn="l"/>
              </a:tabLst>
            </a:pPr>
            <a:r>
              <a:rPr dirty="0" sz="1200" spc="-5">
                <a:latin typeface="Times New Roman"/>
                <a:cs typeface="Times New Roman"/>
              </a:rPr>
              <a:t>zakrywający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pośladki,</a:t>
            </a:r>
            <a:endParaRPr sz="1200">
              <a:latin typeface="Times New Roman"/>
              <a:cs typeface="Times New Roman"/>
            </a:endParaRPr>
          </a:p>
          <a:p>
            <a:pPr lvl="1" marL="640715" indent="-35877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640715" algn="l"/>
                <a:tab pos="641350" algn="l"/>
              </a:tabLst>
            </a:pPr>
            <a:r>
              <a:rPr dirty="0" sz="1200" spc="-5">
                <a:latin typeface="Times New Roman"/>
                <a:cs typeface="Times New Roman"/>
              </a:rPr>
              <a:t>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noszenia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stroju,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fryzury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oznak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przynależności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jakiejś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subkultury,</a:t>
            </a:r>
            <a:endParaRPr sz="1200">
              <a:latin typeface="Times New Roman"/>
              <a:cs typeface="Times New Roman"/>
            </a:endParaRPr>
          </a:p>
          <a:p>
            <a:pPr lvl="1" marL="640715" indent="-35877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640715" algn="l"/>
                <a:tab pos="641350" algn="l"/>
              </a:tabLst>
            </a:pPr>
            <a:r>
              <a:rPr dirty="0" sz="1200" spc="-5">
                <a:latin typeface="Times New Roman"/>
                <a:cs typeface="Times New Roman"/>
              </a:rPr>
              <a:t>Noszenia </a:t>
            </a:r>
            <a:r>
              <a:rPr dirty="0" sz="1200">
                <a:latin typeface="Times New Roman"/>
                <a:cs typeface="Times New Roman"/>
              </a:rPr>
              <a:t>obuwia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zagrażającego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zdrowiu,</a:t>
            </a:r>
            <a:endParaRPr sz="1200">
              <a:latin typeface="Times New Roman"/>
              <a:cs typeface="Times New Roman"/>
            </a:endParaRPr>
          </a:p>
          <a:p>
            <a:pPr lvl="1" marL="511175" marR="8255" indent="-228600">
              <a:lnSpc>
                <a:spcPct val="143300"/>
              </a:lnSpc>
              <a:spcBef>
                <a:spcPts val="10"/>
              </a:spcBef>
              <a:buFont typeface="Times New Roman"/>
              <a:buAutoNum type="arabicParenR"/>
              <a:tabLst>
                <a:tab pos="602615" algn="l"/>
                <a:tab pos="603250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Noszenia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stroju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galowego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świąt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uroczystości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kalendarzu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dni </a:t>
            </a:r>
            <a:r>
              <a:rPr dirty="0" sz="1200" spc="-5">
                <a:latin typeface="Times New Roman"/>
                <a:cs typeface="Times New Roman"/>
              </a:rPr>
              <a:t>wskazanych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endParaRPr sz="1200">
              <a:latin typeface="Times New Roman"/>
              <a:cs typeface="Times New Roman"/>
            </a:endParaRPr>
          </a:p>
          <a:p>
            <a:pPr lvl="2" marL="739775" marR="6985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740410" algn="l"/>
              </a:tabLst>
            </a:pP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strój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galowy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biała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bluzka/koszula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granatowa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czarna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spódnica,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sukienka/spodnie,</a:t>
            </a:r>
            <a:endParaRPr sz="1200">
              <a:latin typeface="Times New Roman"/>
              <a:cs typeface="Times New Roman"/>
            </a:endParaRPr>
          </a:p>
          <a:p>
            <a:pPr lvl="2" marL="739775" marR="9525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740410" algn="l"/>
              </a:tabLst>
            </a:pPr>
            <a:r>
              <a:rPr dirty="0" sz="1200" spc="-5">
                <a:latin typeface="Times New Roman"/>
                <a:cs typeface="Times New Roman"/>
              </a:rPr>
              <a:t>dopuszcza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noszenie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marynarki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swetra,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miarę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dostosowanego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reszty </a:t>
            </a:r>
            <a:r>
              <a:rPr dirty="0" sz="1200">
                <a:latin typeface="Times New Roman"/>
                <a:cs typeface="Times New Roman"/>
              </a:rPr>
              <a:t>stroju,</a:t>
            </a:r>
            <a:endParaRPr sz="1200">
              <a:latin typeface="Times New Roman"/>
              <a:cs typeface="Times New Roman"/>
            </a:endParaRPr>
          </a:p>
          <a:p>
            <a:pPr marL="241300" marR="6350" indent="-229235">
              <a:lnSpc>
                <a:spcPct val="143300"/>
              </a:lnSpc>
              <a:spcBef>
                <a:spcPts val="10"/>
              </a:spcBef>
              <a:buAutoNum type="arabicPeriod" startAt="11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Na terenie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uczniowie mogą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korzystać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telefonów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komórkowych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urządzeń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elektronicznych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zachowaniem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następujących</a:t>
            </a:r>
            <a:r>
              <a:rPr dirty="0" sz="1200">
                <a:latin typeface="Times New Roman"/>
                <a:cs typeface="Times New Roman"/>
              </a:rPr>
              <a:t> zasad: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Przyniesiony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ucznia </a:t>
            </a:r>
            <a:r>
              <a:rPr dirty="0" sz="1200" spc="-5">
                <a:latin typeface="Times New Roman"/>
                <a:cs typeface="Times New Roman"/>
              </a:rPr>
              <a:t>telefon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>
                <a:latin typeface="Times New Roman"/>
                <a:cs typeface="Times New Roman"/>
              </a:rPr>
              <a:t> wyciszony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znajduje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plecaku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ucznia,</a:t>
            </a:r>
            <a:endParaRPr sz="1200">
              <a:latin typeface="Times New Roman"/>
              <a:cs typeface="Times New Roman"/>
            </a:endParaRPr>
          </a:p>
          <a:p>
            <a:pPr lvl="1" marL="518795" marR="8255" indent="-22860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51943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konieczności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skontaktowania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rodzicami/opiekunami,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informuje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-5">
                <a:latin typeface="Times New Roman"/>
                <a:cs typeface="Times New Roman"/>
              </a:rPr>
              <a:t> nauczyciela;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prośbę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telefon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wykorzystany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jako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źródło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endParaRPr sz="1200">
              <a:latin typeface="Times New Roman"/>
              <a:cs typeface="Times New Roman"/>
            </a:endParaRPr>
          </a:p>
          <a:p>
            <a:pPr marL="51879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dydaktyczny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wychowawczych;</a:t>
            </a:r>
            <a:endParaRPr sz="1200">
              <a:latin typeface="Times New Roman"/>
              <a:cs typeface="Times New Roman"/>
            </a:endParaRPr>
          </a:p>
          <a:p>
            <a:pPr lvl="1" marL="518795" marR="7620" indent="-228600">
              <a:lnSpc>
                <a:spcPts val="2080"/>
              </a:lnSpc>
              <a:spcBef>
                <a:spcPts val="165"/>
              </a:spcBef>
              <a:buAutoNum type="arabicParenR" startAt="4"/>
              <a:tabLst>
                <a:tab pos="51943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sprawdzianów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telefony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deponowane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przygotowanych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pojemnikach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sali,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której</a:t>
            </a:r>
            <a:r>
              <a:rPr dirty="0" sz="1200">
                <a:latin typeface="Times New Roman"/>
                <a:cs typeface="Times New Roman"/>
              </a:rPr>
              <a:t> odbywa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 </a:t>
            </a:r>
            <a:r>
              <a:rPr dirty="0" sz="1200" spc="-5">
                <a:latin typeface="Times New Roman"/>
                <a:cs typeface="Times New Roman"/>
              </a:rPr>
              <a:t>sprawdzian;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445"/>
              </a:spcBef>
              <a:buAutoNum type="arabicParenR" startAt="4"/>
              <a:tabLst>
                <a:tab pos="519430" algn="l"/>
                <a:tab pos="1313815" algn="l"/>
                <a:tab pos="1610360" algn="l"/>
                <a:tab pos="2323465" algn="l"/>
                <a:tab pos="2781935" algn="l"/>
                <a:tab pos="3425825" algn="l"/>
                <a:tab pos="4079240" algn="l"/>
                <a:tab pos="4359910" algn="l"/>
                <a:tab pos="5139690" algn="l"/>
                <a:tab pos="6020435" algn="l"/>
              </a:tabLst>
            </a:pPr>
            <a:r>
              <a:rPr dirty="0" sz="1200" spc="-5">
                <a:latin typeface="Times New Roman"/>
                <a:cs typeface="Times New Roman"/>
              </a:rPr>
              <a:t>Dopus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a	</a:t>
            </a:r>
            <a:r>
              <a:rPr dirty="0" sz="1200" spc="-5">
                <a:latin typeface="Times New Roman"/>
                <a:cs typeface="Times New Roman"/>
              </a:rPr>
              <a:t>si</a:t>
            </a:r>
            <a:r>
              <a:rPr dirty="0" sz="1200">
                <a:latin typeface="Times New Roman"/>
                <a:cs typeface="Times New Roman"/>
              </a:rPr>
              <a:t>ę	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ż</a:t>
            </a:r>
            <a:r>
              <a:rPr dirty="0" sz="1200">
                <a:latin typeface="Times New Roman"/>
                <a:cs typeface="Times New Roman"/>
              </a:rPr>
              <a:t>ywanie	p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z	u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niów	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bletów	po	uprz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dnim	u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godnieniu	z</a:t>
            </a:r>
            <a:endParaRPr sz="1200">
              <a:latin typeface="Times New Roman"/>
              <a:cs typeface="Times New Roman"/>
            </a:endParaRPr>
          </a:p>
          <a:p>
            <a:pPr marL="51879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nauczycielem.</a:t>
            </a:r>
            <a:endParaRPr sz="1200">
              <a:latin typeface="Times New Roman"/>
              <a:cs typeface="Times New Roman"/>
            </a:endParaRPr>
          </a:p>
          <a:p>
            <a:pPr lvl="1" marL="518795" marR="8890" indent="-228600">
              <a:lnSpc>
                <a:spcPts val="2080"/>
              </a:lnSpc>
              <a:spcBef>
                <a:spcPts val="80"/>
              </a:spcBef>
              <a:buAutoNum type="arabicParenR" startAt="6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Tablety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wykorzystywane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wyłącznie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celów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procesem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64330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3204" y="438404"/>
            <a:ext cx="6019800" cy="887539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311785" indent="-156210">
              <a:lnSpc>
                <a:spcPct val="100000"/>
              </a:lnSpc>
              <a:spcBef>
                <a:spcPts val="720"/>
              </a:spcBef>
              <a:buAutoNum type="alphaLcParenR" startAt="3"/>
              <a:tabLst>
                <a:tab pos="31242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prowadzenie lekcji</a:t>
            </a:r>
            <a:r>
              <a:rPr dirty="0" sz="1200">
                <a:latin typeface="Times New Roman"/>
                <a:cs typeface="Times New Roman"/>
              </a:rPr>
              <a:t> religii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>
                <a:latin typeface="Times New Roman"/>
                <a:cs typeface="Times New Roman"/>
              </a:rPr>
              <a:t>etyki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szkole,</a:t>
            </a:r>
            <a:endParaRPr sz="1200">
              <a:latin typeface="Times New Roman"/>
              <a:cs typeface="Times New Roman"/>
            </a:endParaRPr>
          </a:p>
          <a:p>
            <a:pPr marL="335915" marR="10160" indent="-180340">
              <a:lnSpc>
                <a:spcPts val="2080"/>
              </a:lnSpc>
              <a:spcBef>
                <a:spcPts val="160"/>
              </a:spcBef>
              <a:buFont typeface="Times New Roman"/>
              <a:buAutoNum type="alphaLcParenR" startAt="3"/>
              <a:tabLst>
                <a:tab pos="425450" algn="l"/>
                <a:tab pos="426084" algn="l"/>
                <a:tab pos="1346835" algn="l"/>
                <a:tab pos="1687195" algn="l"/>
                <a:tab pos="2700020" algn="l"/>
                <a:tab pos="2887345" algn="l"/>
                <a:tab pos="3227070" algn="l"/>
                <a:tab pos="4431665" algn="l"/>
                <a:tab pos="4888865" algn="l"/>
              </a:tabLst>
            </a:pPr>
            <a:r>
              <a:rPr dirty="0"/>
              <a:t>	</a:t>
            </a:r>
            <a:r>
              <a:rPr dirty="0" sz="1200">
                <a:latin typeface="Times New Roman"/>
                <a:cs typeface="Times New Roman"/>
              </a:rPr>
              <a:t>prow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nie	</a:t>
            </a:r>
            <a:r>
              <a:rPr dirty="0" sz="1200" spc="5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ół	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>
                <a:latin typeface="Times New Roman"/>
                <a:cs typeface="Times New Roman"/>
              </a:rPr>
              <a:t>int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ń	i	kół	pr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dmiotowy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h,	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10">
                <a:latin typeface="Times New Roman"/>
                <a:cs typeface="Times New Roman"/>
              </a:rPr>
              <a:t>j</a:t>
            </a:r>
            <a:r>
              <a:rPr dirty="0" sz="1200" spc="-5">
                <a:latin typeface="Times New Roman"/>
                <a:cs typeface="Times New Roman"/>
              </a:rPr>
              <a:t>ę</a:t>
            </a:r>
            <a:r>
              <a:rPr dirty="0" sz="1200">
                <a:latin typeface="Times New Roman"/>
                <a:cs typeface="Times New Roman"/>
              </a:rPr>
              <a:t>ć	</a:t>
            </a:r>
            <a:r>
              <a:rPr dirty="0" sz="1200" spc="-5">
                <a:latin typeface="Times New Roman"/>
                <a:cs typeface="Times New Roman"/>
              </a:rPr>
              <a:t>spec</a:t>
            </a:r>
            <a:r>
              <a:rPr dirty="0" sz="1200">
                <a:latin typeface="Times New Roman"/>
                <a:cs typeface="Times New Roman"/>
              </a:rPr>
              <a:t>jalis</a:t>
            </a:r>
            <a:r>
              <a:rPr dirty="0" sz="1200" spc="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cz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h,  </a:t>
            </a:r>
            <a:r>
              <a:rPr dirty="0" sz="1200" spc="-5">
                <a:latin typeface="Times New Roman"/>
                <a:cs typeface="Times New Roman"/>
              </a:rPr>
              <a:t>dydaktyczno-wyrównawczych</a:t>
            </a:r>
            <a:r>
              <a:rPr dirty="0" sz="1200">
                <a:latin typeface="Times New Roman"/>
                <a:cs typeface="Times New Roman"/>
              </a:rPr>
              <a:t> i 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gimnastyki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korekcyjnej,</a:t>
            </a:r>
            <a:endParaRPr sz="1200">
              <a:latin typeface="Times New Roman"/>
              <a:cs typeface="Times New Roman"/>
            </a:endParaRPr>
          </a:p>
          <a:p>
            <a:pPr marL="330835" indent="-175260">
              <a:lnSpc>
                <a:spcPct val="100000"/>
              </a:lnSpc>
              <a:spcBef>
                <a:spcPts val="450"/>
              </a:spcBef>
              <a:buAutoNum type="alphaLcParenR" startAt="3"/>
              <a:tabLst>
                <a:tab pos="331470" algn="l"/>
              </a:tabLst>
            </a:pPr>
            <a:r>
              <a:rPr dirty="0" sz="1200" spc="-5">
                <a:latin typeface="Times New Roman"/>
                <a:cs typeface="Times New Roman"/>
              </a:rPr>
              <a:t>pracę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szkolnego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wspomaganą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badaniami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zaleceniami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poradni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psychologiczno-</a:t>
            </a:r>
            <a:endParaRPr sz="1200">
              <a:latin typeface="Times New Roman"/>
              <a:cs typeface="Times New Roman"/>
            </a:endParaRPr>
          </a:p>
          <a:p>
            <a:pPr marL="33591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pedagogicznej,</a:t>
            </a:r>
            <a:endParaRPr sz="1200">
              <a:latin typeface="Times New Roman"/>
              <a:cs typeface="Times New Roman"/>
            </a:endParaRPr>
          </a:p>
          <a:p>
            <a:pPr marL="294640" indent="-139065">
              <a:lnSpc>
                <a:spcPct val="100000"/>
              </a:lnSpc>
              <a:spcBef>
                <a:spcPts val="625"/>
              </a:spcBef>
              <a:buAutoNum type="alphaLcParenR" startAt="6"/>
              <a:tabLst>
                <a:tab pos="295275" algn="l"/>
              </a:tabLst>
            </a:pPr>
            <a:r>
              <a:rPr dirty="0" sz="1200" spc="-5">
                <a:latin typeface="Times New Roman"/>
                <a:cs typeface="Times New Roman"/>
              </a:rPr>
              <a:t>pracę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specjalnego,</a:t>
            </a:r>
            <a:endParaRPr sz="1200">
              <a:latin typeface="Times New Roman"/>
              <a:cs typeface="Times New Roman"/>
            </a:endParaRPr>
          </a:p>
          <a:p>
            <a:pPr marL="320675" indent="-165100">
              <a:lnSpc>
                <a:spcPct val="100000"/>
              </a:lnSpc>
              <a:spcBef>
                <a:spcPts val="620"/>
              </a:spcBef>
              <a:buAutoNum type="alphaLcParenR" startAt="6"/>
              <a:tabLst>
                <a:tab pos="321310" algn="l"/>
              </a:tabLst>
            </a:pPr>
            <a:r>
              <a:rPr dirty="0" sz="1200" spc="-5">
                <a:latin typeface="Times New Roman"/>
                <a:cs typeface="Times New Roman"/>
              </a:rPr>
              <a:t>pracę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psychologa,</a:t>
            </a:r>
            <a:endParaRPr sz="1200">
              <a:latin typeface="Times New Roman"/>
              <a:cs typeface="Times New Roman"/>
            </a:endParaRPr>
          </a:p>
          <a:p>
            <a:pPr marL="321310" indent="-165100">
              <a:lnSpc>
                <a:spcPct val="100000"/>
              </a:lnSpc>
              <a:spcBef>
                <a:spcPts val="640"/>
              </a:spcBef>
              <a:buAutoNum type="alphaLcParenR" startAt="6"/>
              <a:tabLst>
                <a:tab pos="321310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współpracę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poradnią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psychologiczno-pedagogiczną.</a:t>
            </a:r>
            <a:endParaRPr sz="1200">
              <a:latin typeface="Times New Roman"/>
              <a:cs typeface="Times New Roman"/>
            </a:endParaRPr>
          </a:p>
          <a:p>
            <a:pPr marL="3123565">
              <a:lnSpc>
                <a:spcPts val="1410"/>
              </a:lnSpc>
              <a:spcBef>
                <a:spcPts val="62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204470" indent="-192405">
              <a:lnSpc>
                <a:spcPts val="1410"/>
              </a:lnSpc>
              <a:buAutoNum type="arabicPeriod"/>
              <a:tabLst>
                <a:tab pos="205104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udzielania</a:t>
            </a:r>
            <a:r>
              <a:rPr dirty="0" sz="1200" spc="5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</a:t>
            </a:r>
            <a:r>
              <a:rPr dirty="0" sz="1200" spc="5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szkoła</a:t>
            </a:r>
            <a:r>
              <a:rPr dirty="0" sz="1200" spc="5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realizuje</a:t>
            </a:r>
            <a:r>
              <a:rPr dirty="0" sz="1200" spc="5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przepisy</a:t>
            </a:r>
            <a:endParaRPr sz="1200">
              <a:latin typeface="Times New Roman"/>
              <a:cs typeface="Times New Roman"/>
            </a:endParaRPr>
          </a:p>
          <a:p>
            <a:pPr marL="282575" marR="508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określone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rozporządzeniu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sprawie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udzielania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publicznych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przedszkolach,</a:t>
            </a:r>
            <a:r>
              <a:rPr dirty="0" sz="1200">
                <a:latin typeface="Times New Roman"/>
                <a:cs typeface="Times New Roman"/>
              </a:rPr>
              <a:t> szkołach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placówkach.</a:t>
            </a:r>
            <a:endParaRPr sz="1200">
              <a:latin typeface="Times New Roman"/>
              <a:cs typeface="Times New Roman"/>
            </a:endParaRPr>
          </a:p>
          <a:p>
            <a:pPr lvl="1" marL="335915" indent="-2292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336550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współdziała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Poradnią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Grudziądzu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poprzez:</a:t>
            </a:r>
            <a:endParaRPr sz="1200">
              <a:latin typeface="Times New Roman"/>
              <a:cs typeface="Times New Roman"/>
            </a:endParaRPr>
          </a:p>
          <a:p>
            <a:pPr lvl="2" marL="60833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608965" algn="l"/>
              </a:tabLst>
            </a:pPr>
            <a:r>
              <a:rPr dirty="0" sz="1200" spc="-5">
                <a:latin typeface="Times New Roman"/>
                <a:cs typeface="Times New Roman"/>
              </a:rPr>
              <a:t>bieżące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kontakty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wspomagające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lvl="2" marL="608330" marR="9525" indent="-228600">
              <a:lnSpc>
                <a:spcPct val="143300"/>
              </a:lnSpc>
              <a:spcBef>
                <a:spcPts val="10"/>
              </a:spcBef>
              <a:buAutoNum type="alphaLcParenR"/>
              <a:tabLst>
                <a:tab pos="608965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udział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delegowanych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przez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pracach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zespołów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orzekających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 uczniów</a:t>
            </a:r>
            <a:r>
              <a:rPr dirty="0" sz="1200">
                <a:latin typeface="Times New Roman"/>
                <a:cs typeface="Times New Roman"/>
              </a:rPr>
              <a:t> szkoły;</a:t>
            </a:r>
            <a:endParaRPr sz="1200">
              <a:latin typeface="Times New Roman"/>
              <a:cs typeface="Times New Roman"/>
            </a:endParaRPr>
          </a:p>
          <a:p>
            <a:pPr lvl="2" marL="608330" marR="8890" indent="-228600">
              <a:lnSpc>
                <a:spcPct val="143300"/>
              </a:lnSpc>
              <a:spcBef>
                <a:spcPts val="15"/>
              </a:spcBef>
              <a:buAutoNum type="alphaLcParenR"/>
              <a:tabLst>
                <a:tab pos="608965" algn="l"/>
              </a:tabLst>
            </a:pPr>
            <a:r>
              <a:rPr dirty="0" sz="1200" spc="-5">
                <a:latin typeface="Times New Roman"/>
                <a:cs typeface="Times New Roman"/>
              </a:rPr>
              <a:t>przygotowanie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opisu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dokonania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rzetelnej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diagnozy </a:t>
            </a:r>
            <a:r>
              <a:rPr dirty="0" sz="1200" spc="-5">
                <a:latin typeface="Times New Roman"/>
                <a:cs typeface="Times New Roman"/>
              </a:rPr>
              <a:t>skutkującym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wydaniem</a:t>
            </a:r>
            <a:r>
              <a:rPr dirty="0" sz="1200">
                <a:latin typeface="Times New Roman"/>
                <a:cs typeface="Times New Roman"/>
              </a:rPr>
              <a:t> opinii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orzeczenia;</a:t>
            </a:r>
            <a:endParaRPr sz="1200">
              <a:latin typeface="Times New Roman"/>
              <a:cs typeface="Times New Roman"/>
            </a:endParaRPr>
          </a:p>
          <a:p>
            <a:pPr lvl="2" marL="60833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608965" algn="l"/>
              </a:tabLst>
            </a:pPr>
            <a:r>
              <a:rPr dirty="0" sz="1200" spc="-5">
                <a:latin typeface="Times New Roman"/>
                <a:cs typeface="Times New Roman"/>
              </a:rPr>
              <a:t>wskazywanie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Poradni,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instytucji,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 pomóc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dziecku.</a:t>
            </a:r>
            <a:endParaRPr sz="1200">
              <a:latin typeface="Times New Roman"/>
              <a:cs typeface="Times New Roman"/>
            </a:endParaRPr>
          </a:p>
          <a:p>
            <a:pPr marL="205104" marR="7620" indent="-205104">
              <a:lnSpc>
                <a:spcPts val="2080"/>
              </a:lnSpc>
              <a:spcBef>
                <a:spcPts val="160"/>
              </a:spcBef>
              <a:buAutoNum type="arabicPeriod" startAt="2"/>
              <a:tabLst>
                <a:tab pos="205104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współdziała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Gminnym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Ośrodkiem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Społecznej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Gminną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Komisją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Rozwiązywania </a:t>
            </a:r>
            <a:r>
              <a:rPr dirty="0" sz="1200">
                <a:latin typeface="Times New Roman"/>
                <a:cs typeface="Times New Roman"/>
              </a:rPr>
              <a:t>Problemów </a:t>
            </a:r>
            <a:r>
              <a:rPr dirty="0" sz="1200" spc="-5">
                <a:latin typeface="Times New Roman"/>
                <a:cs typeface="Times New Roman"/>
              </a:rPr>
              <a:t>Alkoholowych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Grudziądzu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poprzez:</a:t>
            </a:r>
            <a:endParaRPr sz="1200">
              <a:latin typeface="Times New Roman"/>
              <a:cs typeface="Times New Roman"/>
            </a:endParaRPr>
          </a:p>
          <a:p>
            <a:pPr marL="433070" indent="-22923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433705" algn="l"/>
              </a:tabLst>
            </a:pPr>
            <a:r>
              <a:rPr dirty="0" sz="1200" spc="-5">
                <a:latin typeface="Times New Roman"/>
                <a:cs typeface="Times New Roman"/>
              </a:rPr>
              <a:t>bieżącą wymianę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dotyczącą sytuacji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rodzin;</a:t>
            </a:r>
            <a:endParaRPr sz="1200">
              <a:latin typeface="Times New Roman"/>
              <a:cs typeface="Times New Roman"/>
            </a:endParaRPr>
          </a:p>
          <a:p>
            <a:pPr marL="43307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43370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 </a:t>
            </a:r>
            <a:r>
              <a:rPr dirty="0" sz="1200">
                <a:latin typeface="Times New Roman"/>
                <a:cs typeface="Times New Roman"/>
              </a:rPr>
              <a:t>posiłków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wymagających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pomocy;</a:t>
            </a:r>
            <a:endParaRPr sz="1200">
              <a:latin typeface="Times New Roman"/>
              <a:cs typeface="Times New Roman"/>
            </a:endParaRPr>
          </a:p>
          <a:p>
            <a:pPr marL="433070" marR="10160" indent="-228600">
              <a:lnSpc>
                <a:spcPts val="2080"/>
              </a:lnSpc>
              <a:spcBef>
                <a:spcPts val="160"/>
              </a:spcBef>
              <a:buAutoNum type="alphaLcParenR"/>
              <a:tabLst>
                <a:tab pos="433705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współdziałanie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wypoczynku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wymagających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wsparcia;</a:t>
            </a:r>
            <a:endParaRPr sz="1200">
              <a:latin typeface="Times New Roman"/>
              <a:cs typeface="Times New Roman"/>
            </a:endParaRPr>
          </a:p>
          <a:p>
            <a:pPr marL="433070" indent="-229235">
              <a:lnSpc>
                <a:spcPct val="100000"/>
              </a:lnSpc>
              <a:spcBef>
                <a:spcPts val="445"/>
              </a:spcBef>
              <a:buAutoNum type="alphaLcParenR"/>
              <a:tabLst>
                <a:tab pos="433705" algn="l"/>
              </a:tabLst>
            </a:pP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-5">
                <a:latin typeface="Times New Roman"/>
                <a:cs typeface="Times New Roman"/>
              </a:rPr>
              <a:t> działania</a:t>
            </a:r>
            <a:r>
              <a:rPr dirty="0" sz="1200">
                <a:latin typeface="Times New Roman"/>
                <a:cs typeface="Times New Roman"/>
              </a:rPr>
              <a:t> wynikające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bieżących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potrzeb.</a:t>
            </a:r>
            <a:endParaRPr sz="1200">
              <a:latin typeface="Times New Roman"/>
              <a:cs typeface="Times New Roman"/>
            </a:endParaRPr>
          </a:p>
          <a:p>
            <a:pPr marL="312356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425450" indent="-3435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425450" algn="l"/>
                <a:tab pos="426084" algn="l"/>
              </a:tabLst>
            </a:pP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bezpieczeństwa</a:t>
            </a:r>
            <a:r>
              <a:rPr dirty="0" sz="1200">
                <a:latin typeface="Times New Roman"/>
                <a:cs typeface="Times New Roman"/>
              </a:rPr>
              <a:t> oraz </a:t>
            </a:r>
            <a:r>
              <a:rPr dirty="0" sz="1200" spc="-5">
                <a:latin typeface="Times New Roman"/>
                <a:cs typeface="Times New Roman"/>
              </a:rPr>
              <a:t>zasad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promocji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ochrony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zdrowia:</a:t>
            </a:r>
            <a:endParaRPr sz="1200">
              <a:latin typeface="Times New Roman"/>
              <a:cs typeface="Times New Roman"/>
            </a:endParaRPr>
          </a:p>
          <a:p>
            <a:pPr algn="just" lvl="1" marL="433070" marR="10160" indent="-22860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43370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 organizuje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zapewnia </a:t>
            </a:r>
            <a:r>
              <a:rPr dirty="0" sz="1200">
                <a:latin typeface="Times New Roman"/>
                <a:cs typeface="Times New Roman"/>
              </a:rPr>
              <a:t>opiekę uczniom </a:t>
            </a:r>
            <a:r>
              <a:rPr dirty="0" sz="1200" spc="-5">
                <a:latin typeface="Times New Roman"/>
                <a:cs typeface="Times New Roman"/>
              </a:rPr>
              <a:t>przebywającym </a:t>
            </a:r>
            <a:r>
              <a:rPr dirty="0" sz="1200">
                <a:latin typeface="Times New Roman"/>
                <a:cs typeface="Times New Roman"/>
              </a:rPr>
              <a:t>w szkole </a:t>
            </a:r>
            <a:r>
              <a:rPr dirty="0" sz="1200" spc="-5">
                <a:latin typeface="Times New Roman"/>
                <a:cs typeface="Times New Roman"/>
              </a:rPr>
              <a:t>podczas </a:t>
            </a:r>
            <a:r>
              <a:rPr dirty="0" sz="1200">
                <a:latin typeface="Times New Roman"/>
                <a:cs typeface="Times New Roman"/>
              </a:rPr>
              <a:t>zajęć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obowiązkowych,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nadobowiązkowych</a:t>
            </a:r>
            <a:r>
              <a:rPr dirty="0" sz="1200">
                <a:latin typeface="Times New Roman"/>
                <a:cs typeface="Times New Roman"/>
              </a:rPr>
              <a:t> i pozalekcyjnych.</a:t>
            </a:r>
            <a:endParaRPr sz="1200">
              <a:latin typeface="Times New Roman"/>
              <a:cs typeface="Times New Roman"/>
            </a:endParaRPr>
          </a:p>
          <a:p>
            <a:pPr algn="just" lvl="1" marL="433070" marR="6350" indent="-228600">
              <a:lnSpc>
                <a:spcPct val="143600"/>
              </a:lnSpc>
              <a:spcBef>
                <a:spcPts val="15"/>
              </a:spcBef>
              <a:buAutoNum type="arabicParenR"/>
              <a:tabLst>
                <a:tab pos="433705" algn="l"/>
              </a:tabLst>
            </a:pPr>
            <a:r>
              <a:rPr dirty="0" sz="1200" spc="-5">
                <a:latin typeface="Times New Roman"/>
                <a:cs typeface="Times New Roman"/>
              </a:rPr>
              <a:t>Podczas wycieczek </a:t>
            </a:r>
            <a:r>
              <a:rPr dirty="0" sz="1200">
                <a:latin typeface="Times New Roman"/>
                <a:cs typeface="Times New Roman"/>
              </a:rPr>
              <a:t>i zajęć </a:t>
            </a:r>
            <a:r>
              <a:rPr dirty="0" sz="1200" spc="-5">
                <a:latin typeface="Times New Roman"/>
                <a:cs typeface="Times New Roman"/>
              </a:rPr>
              <a:t>organizowanych </a:t>
            </a:r>
            <a:r>
              <a:rPr dirty="0" sz="1200">
                <a:latin typeface="Times New Roman"/>
                <a:cs typeface="Times New Roman"/>
              </a:rPr>
              <a:t>poza </a:t>
            </a:r>
            <a:r>
              <a:rPr dirty="0" sz="1200" spc="-5">
                <a:latin typeface="Times New Roman"/>
                <a:cs typeface="Times New Roman"/>
              </a:rPr>
              <a:t>terenem szkoły</a:t>
            </a:r>
            <a:r>
              <a:rPr dirty="0" sz="1200">
                <a:latin typeface="Times New Roman"/>
                <a:cs typeface="Times New Roman"/>
              </a:rPr>
              <a:t> opiekę </a:t>
            </a:r>
            <a:r>
              <a:rPr dirty="0" sz="1200" spc="-5">
                <a:latin typeface="Times New Roman"/>
                <a:cs typeface="Times New Roman"/>
              </a:rPr>
              <a:t>nad </a:t>
            </a:r>
            <a:r>
              <a:rPr dirty="0" sz="1200">
                <a:latin typeface="Times New Roman"/>
                <a:cs typeface="Times New Roman"/>
              </a:rPr>
              <a:t>uczniami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</a:t>
            </a:r>
            <a:r>
              <a:rPr dirty="0" sz="1200">
                <a:latin typeface="Times New Roman"/>
                <a:cs typeface="Times New Roman"/>
              </a:rPr>
              <a:t> tej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któremu</a:t>
            </a:r>
            <a:r>
              <a:rPr dirty="0" sz="1200">
                <a:latin typeface="Times New Roman"/>
                <a:cs typeface="Times New Roman"/>
              </a:rPr>
              <a:t> mogą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pomagać</a:t>
            </a:r>
            <a:r>
              <a:rPr dirty="0" sz="1200">
                <a:latin typeface="Times New Roman"/>
                <a:cs typeface="Times New Roman"/>
              </a:rPr>
              <a:t> inni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 </a:t>
            </a:r>
            <a:r>
              <a:rPr dirty="0" sz="1200">
                <a:latin typeface="Times New Roman"/>
                <a:cs typeface="Times New Roman"/>
              </a:rPr>
              <a:t>oraz inne osoby w </a:t>
            </a:r>
            <a:r>
              <a:rPr dirty="0" sz="1200" spc="-5">
                <a:latin typeface="Times New Roman"/>
                <a:cs typeface="Times New Roman"/>
              </a:rPr>
              <a:t>ramach wolontariatu, zgodnie </a:t>
            </a:r>
            <a:r>
              <a:rPr dirty="0" sz="1200">
                <a:latin typeface="Times New Roman"/>
                <a:cs typeface="Times New Roman"/>
              </a:rPr>
              <a:t>z postanowieniami </a:t>
            </a:r>
            <a:r>
              <a:rPr dirty="0" sz="1200" spc="-5">
                <a:latin typeface="Times New Roman"/>
                <a:cs typeface="Times New Roman"/>
              </a:rPr>
              <a:t>szkolnego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regulaminu wycieczek.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/>
              <a:t>2) </a:t>
            </a:r>
            <a:r>
              <a:rPr dirty="0" sz="1200" spc="-5"/>
              <a:t>Wpisem</a:t>
            </a:r>
            <a:r>
              <a:rPr dirty="0" sz="1200" spc="5"/>
              <a:t> </a:t>
            </a:r>
            <a:r>
              <a:rPr dirty="0" sz="1200"/>
              <a:t>do</a:t>
            </a:r>
            <a:r>
              <a:rPr dirty="0" sz="1200" spc="5"/>
              <a:t> </a:t>
            </a:r>
            <a:r>
              <a:rPr dirty="0" sz="1200" spc="-5"/>
              <a:t>dziennika</a:t>
            </a:r>
            <a:r>
              <a:rPr dirty="0" sz="1200" spc="5"/>
              <a:t> </a:t>
            </a:r>
            <a:r>
              <a:rPr dirty="0" sz="1200" spc="-5"/>
              <a:t>elektronicznego.</a:t>
            </a:r>
            <a:endParaRPr sz="1200"/>
          </a:p>
          <a:p>
            <a:pPr algn="r" marR="30480">
              <a:lnSpc>
                <a:spcPct val="100000"/>
              </a:lnSpc>
              <a:spcBef>
                <a:spcPts val="220"/>
              </a:spcBef>
            </a:pPr>
            <a:r>
              <a:rPr dirty="0" spc="-5"/>
              <a:t>57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4255" cy="9225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8795" marR="8890" indent="-228600">
              <a:lnSpc>
                <a:spcPct val="143300"/>
              </a:lnSpc>
              <a:spcBef>
                <a:spcPts val="100"/>
              </a:spcBef>
              <a:buAutoNum type="arabicParenR" startAt="7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terenie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obowiązuje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zakaz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robienia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zdjęć,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nagrywania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filmów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wypowiedzi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nauczyciela.</a:t>
            </a:r>
            <a:endParaRPr sz="1200">
              <a:latin typeface="Times New Roman"/>
              <a:cs typeface="Times New Roman"/>
            </a:endParaRPr>
          </a:p>
          <a:p>
            <a:pPr marL="518795" marR="7620" indent="-228600">
              <a:lnSpc>
                <a:spcPct val="143300"/>
              </a:lnSpc>
              <a:spcBef>
                <a:spcPts val="15"/>
              </a:spcBef>
              <a:buAutoNum type="arabicParenR" startAt="7"/>
              <a:tabLst>
                <a:tab pos="519430" algn="l"/>
                <a:tab pos="1021080" algn="l"/>
                <a:tab pos="1339850" algn="l"/>
                <a:tab pos="1955164" algn="l"/>
                <a:tab pos="2510790" algn="l"/>
                <a:tab pos="3260725" algn="l"/>
                <a:tab pos="3435985" algn="l"/>
                <a:tab pos="4320540" algn="l"/>
                <a:tab pos="5106670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z	nie	dot</a:t>
            </a:r>
            <a:r>
              <a:rPr dirty="0" sz="1200" spc="1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cz</a:t>
            </a:r>
            <a:r>
              <a:rPr dirty="0" sz="1200">
                <a:latin typeface="Times New Roman"/>
                <a:cs typeface="Times New Roman"/>
              </a:rPr>
              <a:t>y	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mpr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z	</a:t>
            </a:r>
            <a:r>
              <a:rPr dirty="0" sz="1200" spc="-5">
                <a:latin typeface="Times New Roman"/>
                <a:cs typeface="Times New Roman"/>
              </a:rPr>
              <a:t>sz</a:t>
            </a:r>
            <a:r>
              <a:rPr dirty="0" sz="1200">
                <a:latin typeface="Times New Roman"/>
                <a:cs typeface="Times New Roman"/>
              </a:rPr>
              <a:t>kolnych	i	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yp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dków	posi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nia	indywidualn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go  </a:t>
            </a:r>
            <a:r>
              <a:rPr dirty="0" sz="1200" spc="-5">
                <a:latin typeface="Times New Roman"/>
                <a:cs typeface="Times New Roman"/>
              </a:rPr>
              <a:t>upoważnienia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294195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41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Mokrem</a:t>
            </a:r>
            <a:r>
              <a:rPr dirty="0" sz="1200">
                <a:latin typeface="Times New Roman"/>
                <a:cs typeface="Times New Roman"/>
              </a:rPr>
              <a:t> może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nagrodzony</a:t>
            </a:r>
            <a:r>
              <a:rPr dirty="0" sz="1200">
                <a:latin typeface="Times New Roman"/>
                <a:cs typeface="Times New Roman"/>
              </a:rPr>
              <a:t> za:</a:t>
            </a:r>
            <a:endParaRPr sz="1200">
              <a:latin typeface="Times New Roman"/>
              <a:cs typeface="Times New Roman"/>
            </a:endParaRPr>
          </a:p>
          <a:p>
            <a:pPr lvl="1" marL="406400" indent="-16573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407034" algn="l"/>
              </a:tabLst>
            </a:pPr>
            <a:r>
              <a:rPr dirty="0" sz="1200" spc="-5">
                <a:latin typeface="Times New Roman"/>
                <a:cs typeface="Times New Roman"/>
              </a:rPr>
              <a:t>Wybitne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osiągnięcia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nauce.</a:t>
            </a:r>
            <a:endParaRPr sz="1200">
              <a:latin typeface="Times New Roman"/>
              <a:cs typeface="Times New Roman"/>
            </a:endParaRPr>
          </a:p>
          <a:p>
            <a:pPr lvl="1" marL="855980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Zaangażowanie</a:t>
            </a:r>
            <a:r>
              <a:rPr dirty="0" sz="1200">
                <a:latin typeface="Times New Roman"/>
                <a:cs typeface="Times New Roman"/>
              </a:rPr>
              <a:t> w różnorodną działalność </a:t>
            </a:r>
            <a:r>
              <a:rPr dirty="0" sz="1200" spc="-5">
                <a:latin typeface="Times New Roman"/>
                <a:cs typeface="Times New Roman"/>
              </a:rPr>
              <a:t>pozalekcyjną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endParaRPr sz="1200">
              <a:latin typeface="Times New Roman"/>
              <a:cs typeface="Times New Roman"/>
            </a:endParaRPr>
          </a:p>
          <a:p>
            <a:pPr lvl="1" marL="855980" indent="-16573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Osiągnięcia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działalnością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855980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Znaczące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osiągnięcia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pozaszkolne,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wpływające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rozwój</a:t>
            </a:r>
            <a:r>
              <a:rPr dirty="0" sz="1200">
                <a:latin typeface="Times New Roman"/>
                <a:cs typeface="Times New Roman"/>
              </a:rPr>
              <a:t> gminy.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Uczniom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przyznawane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są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następujące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rodzaje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nagród:</a:t>
            </a:r>
            <a:endParaRPr sz="1200">
              <a:latin typeface="Times New Roman"/>
              <a:cs typeface="Times New Roman"/>
            </a:endParaRPr>
          </a:p>
          <a:p>
            <a:pPr lvl="1" marL="855980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Pochwała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(nauczyciela)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>
                <a:latin typeface="Times New Roman"/>
                <a:cs typeface="Times New Roman"/>
              </a:rPr>
              <a:t> całej klasy.</a:t>
            </a:r>
            <a:endParaRPr sz="1200">
              <a:latin typeface="Times New Roman"/>
              <a:cs typeface="Times New Roman"/>
            </a:endParaRPr>
          </a:p>
          <a:p>
            <a:pPr lvl="1" marL="85598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Pochwała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dyrektora.</a:t>
            </a:r>
            <a:endParaRPr sz="1200">
              <a:latin typeface="Times New Roman"/>
              <a:cs typeface="Times New Roman"/>
            </a:endParaRPr>
          </a:p>
          <a:p>
            <a:pPr marL="855980" indent="-165735">
              <a:lnSpc>
                <a:spcPct val="100000"/>
              </a:lnSpc>
              <a:spcBef>
                <a:spcPts val="635"/>
              </a:spcBef>
              <a:buAutoNum type="arabicParenR" startAt="2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Pochwała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(nauczyciela)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dyrektora</a:t>
            </a:r>
            <a:r>
              <a:rPr dirty="0" sz="1200" spc="-5">
                <a:latin typeface="Times New Roman"/>
                <a:cs typeface="Times New Roman"/>
              </a:rPr>
              <a:t> wobec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855980" indent="-165735">
              <a:lnSpc>
                <a:spcPct val="100000"/>
              </a:lnSpc>
              <a:spcBef>
                <a:spcPts val="625"/>
              </a:spcBef>
              <a:buAutoNum type="arabicParenR" startAt="2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List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pochwalny.</a:t>
            </a:r>
            <a:endParaRPr sz="1200">
              <a:latin typeface="Times New Roman"/>
              <a:cs typeface="Times New Roman"/>
            </a:endParaRPr>
          </a:p>
          <a:p>
            <a:pPr marL="855980" indent="-165735">
              <a:lnSpc>
                <a:spcPct val="100000"/>
              </a:lnSpc>
              <a:spcBef>
                <a:spcPts val="635"/>
              </a:spcBef>
              <a:buAutoNum type="arabicParenR" startAt="2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Dyplom uznania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-5">
                <a:latin typeface="Times New Roman"/>
                <a:cs typeface="Times New Roman"/>
              </a:rPr>
              <a:t> dyrektora.</a:t>
            </a:r>
            <a:endParaRPr sz="1200">
              <a:latin typeface="Times New Roman"/>
              <a:cs typeface="Times New Roman"/>
            </a:endParaRPr>
          </a:p>
          <a:p>
            <a:pPr marL="855980" indent="-165735">
              <a:lnSpc>
                <a:spcPct val="100000"/>
              </a:lnSpc>
              <a:spcBef>
                <a:spcPts val="625"/>
              </a:spcBef>
              <a:buAutoNum type="arabicParenR" startAt="2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Nagroda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rzeczowa.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 startAt="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może</a:t>
            </a:r>
            <a:r>
              <a:rPr dirty="0" sz="1200">
                <a:latin typeface="Times New Roman"/>
                <a:cs typeface="Times New Roman"/>
              </a:rPr>
              <a:t> postanowić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przyznaniu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nagrody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innej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formie.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tego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samego</a:t>
            </a:r>
            <a:r>
              <a:rPr dirty="0" sz="1200">
                <a:latin typeface="Times New Roman"/>
                <a:cs typeface="Times New Roman"/>
              </a:rPr>
              <a:t> tytułu można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przyznać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więcej</a:t>
            </a:r>
            <a:r>
              <a:rPr dirty="0" sz="1200">
                <a:latin typeface="Times New Roman"/>
                <a:cs typeface="Times New Roman"/>
              </a:rPr>
              <a:t> niż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jedną</a:t>
            </a:r>
            <a:r>
              <a:rPr dirty="0" sz="1200" spc="-5">
                <a:latin typeface="Times New Roman"/>
                <a:cs typeface="Times New Roman"/>
              </a:rPr>
              <a:t> nagrodę.</a:t>
            </a:r>
            <a:endParaRPr sz="1200">
              <a:latin typeface="Times New Roman"/>
              <a:cs typeface="Times New Roman"/>
            </a:endParaRPr>
          </a:p>
          <a:p>
            <a:pPr marL="241300" marR="8890" indent="-229235">
              <a:lnSpc>
                <a:spcPct val="143300"/>
              </a:lnSpc>
              <a:spcBef>
                <a:spcPts val="15"/>
              </a:spcBef>
              <a:buAutoNum type="arabicPeriod" startAt="3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wnioskiem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przyznanie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nagrody,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odpowiednio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wystąpić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członek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społeczności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Wniosek,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 ma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charakteru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wiążącego;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 startAt="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przyznanej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nagrodzie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pisemnej.</a:t>
            </a:r>
            <a:endParaRPr sz="1200">
              <a:latin typeface="Times New Roman"/>
              <a:cs typeface="Times New Roman"/>
            </a:endParaRPr>
          </a:p>
          <a:p>
            <a:pPr marL="241300" marR="9525" indent="-229235">
              <a:lnSpc>
                <a:spcPts val="2080"/>
              </a:lnSpc>
              <a:spcBef>
                <a:spcPts val="160"/>
              </a:spcBef>
              <a:buAutoNum type="arabicPeriod" startAt="3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Zastrzeżenia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przyznanej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nagrody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wnieść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terminie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dnia</a:t>
            </a:r>
            <a:r>
              <a:rPr dirty="0" sz="1200" spc="-5">
                <a:latin typeface="Times New Roman"/>
                <a:cs typeface="Times New Roman"/>
              </a:rPr>
              <a:t> jej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ogłoszenia.</a:t>
            </a:r>
            <a:endParaRPr sz="1200">
              <a:latin typeface="Times New Roman"/>
              <a:cs typeface="Times New Roman"/>
            </a:endParaRPr>
          </a:p>
          <a:p>
            <a:pPr lvl="1" marL="855980" indent="-1657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856615" algn="l"/>
              </a:tabLst>
            </a:pPr>
            <a:r>
              <a:rPr dirty="0" sz="1200" spc="-5">
                <a:latin typeface="Times New Roman"/>
                <a:cs typeface="Times New Roman"/>
              </a:rPr>
              <a:t>Zastrzeżenie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 </a:t>
            </a:r>
            <a:r>
              <a:rPr dirty="0" sz="1200" spc="-5">
                <a:latin typeface="Times New Roman"/>
                <a:cs typeface="Times New Roman"/>
              </a:rPr>
              <a:t>wniesione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wyłącznie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piśmie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umotywowane.</a:t>
            </a:r>
            <a:endParaRPr sz="1200">
              <a:latin typeface="Times New Roman"/>
              <a:cs typeface="Times New Roman"/>
            </a:endParaRPr>
          </a:p>
          <a:p>
            <a:pPr lvl="1" marL="241300" marR="889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414020" algn="l"/>
              </a:tabLst>
            </a:pPr>
            <a:r>
              <a:rPr dirty="0" sz="1200" spc="-5">
                <a:latin typeface="Times New Roman"/>
                <a:cs typeface="Times New Roman"/>
              </a:rPr>
              <a:t>Zastrzeżenie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rozpatruje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terminie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14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wniesienia,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udzielając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-5">
                <a:latin typeface="Times New Roman"/>
                <a:cs typeface="Times New Roman"/>
              </a:rPr>
              <a:t> pisemnej</a:t>
            </a:r>
            <a:r>
              <a:rPr dirty="0" sz="1200">
                <a:latin typeface="Times New Roman"/>
                <a:cs typeface="Times New Roman"/>
              </a:rPr>
              <a:t> odpowiedzi.</a:t>
            </a:r>
            <a:endParaRPr sz="1200">
              <a:latin typeface="Times New Roman"/>
              <a:cs typeface="Times New Roman"/>
            </a:endParaRPr>
          </a:p>
          <a:p>
            <a:pPr lvl="1" marL="855980" indent="-165735">
              <a:lnSpc>
                <a:spcPct val="100000"/>
              </a:lnSpc>
              <a:spcBef>
                <a:spcPts val="640"/>
              </a:spcBef>
              <a:buAutoNum type="arabicParenR"/>
              <a:tabLst>
                <a:tab pos="85661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uzasadnionym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nagroda może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anulowana.</a:t>
            </a:r>
            <a:endParaRPr sz="1200">
              <a:latin typeface="Times New Roman"/>
              <a:cs typeface="Times New Roman"/>
            </a:endParaRPr>
          </a:p>
          <a:p>
            <a:pPr lvl="1" marL="241300" marR="762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424815" algn="l"/>
              </a:tabLst>
            </a:pPr>
            <a:r>
              <a:rPr dirty="0" sz="1200" spc="-5">
                <a:latin typeface="Times New Roman"/>
                <a:cs typeface="Times New Roman"/>
              </a:rPr>
              <a:t>Fakt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anulowania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nagrody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podaje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publicznej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wiadomości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sposób,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została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ogłoszona.</a:t>
            </a:r>
            <a:endParaRPr sz="1200">
              <a:latin typeface="Times New Roman"/>
              <a:cs typeface="Times New Roman"/>
            </a:endParaRPr>
          </a:p>
          <a:p>
            <a:pPr marL="2941955">
              <a:lnSpc>
                <a:spcPct val="100000"/>
              </a:lnSpc>
              <a:spcBef>
                <a:spcPts val="44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42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9235">
              <a:lnSpc>
                <a:spcPct val="143800"/>
              </a:lnSpc>
              <a:spcBef>
                <a:spcPts val="5"/>
              </a:spcBef>
              <a:buAutoNum type="arabicPeriod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Za </a:t>
            </a:r>
            <a:r>
              <a:rPr dirty="0" sz="1200" spc="-5">
                <a:latin typeface="Times New Roman"/>
                <a:cs typeface="Times New Roman"/>
              </a:rPr>
              <a:t>nieprzestrzeganie </a:t>
            </a:r>
            <a:r>
              <a:rPr dirty="0" sz="1200">
                <a:latin typeface="Times New Roman"/>
                <a:cs typeface="Times New Roman"/>
              </a:rPr>
              <a:t>postanowień </a:t>
            </a:r>
            <a:r>
              <a:rPr dirty="0" sz="1200" spc="-5">
                <a:latin typeface="Times New Roman"/>
                <a:cs typeface="Times New Roman"/>
              </a:rPr>
              <a:t>prawa </a:t>
            </a:r>
            <a:r>
              <a:rPr dirty="0" sz="1200">
                <a:latin typeface="Times New Roman"/>
                <a:cs typeface="Times New Roman"/>
              </a:rPr>
              <a:t>szkolnego, a w </a:t>
            </a:r>
            <a:r>
              <a:rPr dirty="0" sz="1200" spc="-5">
                <a:latin typeface="Times New Roman"/>
                <a:cs typeface="Times New Roman"/>
              </a:rPr>
              <a:t>szczególności </a:t>
            </a:r>
            <a:r>
              <a:rPr dirty="0" sz="1200">
                <a:latin typeface="Times New Roman"/>
                <a:cs typeface="Times New Roman"/>
              </a:rPr>
              <a:t>uchybianie obowiązkom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zawartym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Statucie,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Szkole Podstawowej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Mokrem stosuje się następujące rodzaje </a:t>
            </a:r>
            <a:r>
              <a:rPr dirty="0" sz="1200">
                <a:latin typeface="Times New Roman"/>
                <a:cs typeface="Times New Roman"/>
              </a:rPr>
              <a:t>kar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uczniów:</a:t>
            </a:r>
            <a:endParaRPr sz="1200">
              <a:latin typeface="Times New Roman"/>
              <a:cs typeface="Times New Roman"/>
            </a:endParaRPr>
          </a:p>
          <a:p>
            <a:pPr algn="just" lvl="1" marL="676275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Upomnieniem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udzielonym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wychowawcę.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7727" y="9944868"/>
            <a:ext cx="1536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>
                <a:latin typeface="Times New Roman"/>
                <a:cs typeface="Times New Roman"/>
              </a:rPr>
              <a:t>58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6160" cy="94894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676275" indent="-165735">
              <a:lnSpc>
                <a:spcPct val="100000"/>
              </a:lnSpc>
              <a:spcBef>
                <a:spcPts val="720"/>
              </a:spcBef>
              <a:buAutoNum type="arabicParenR" startAt="3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Naganą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obecności </a:t>
            </a:r>
            <a:r>
              <a:rPr dirty="0" sz="1200">
                <a:latin typeface="Times New Roman"/>
                <a:cs typeface="Times New Roman"/>
              </a:rPr>
              <a:t>uczniów </a:t>
            </a:r>
            <a:r>
              <a:rPr dirty="0" sz="1200" spc="-5">
                <a:latin typeface="Times New Roman"/>
                <a:cs typeface="Times New Roman"/>
              </a:rPr>
              <a:t>klasy.</a:t>
            </a:r>
            <a:endParaRPr sz="1200">
              <a:latin typeface="Times New Roman"/>
              <a:cs typeface="Times New Roman"/>
            </a:endParaRPr>
          </a:p>
          <a:p>
            <a:pPr marL="511175" marR="11430">
              <a:lnSpc>
                <a:spcPts val="2080"/>
              </a:lnSpc>
              <a:spcBef>
                <a:spcPts val="160"/>
              </a:spcBef>
              <a:buAutoNum type="arabicParenR" startAt="3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Zawieszeniem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udziału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imprezach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klasowych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okres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jednego miesiąca.</a:t>
            </a:r>
            <a:endParaRPr sz="1200">
              <a:latin typeface="Times New Roman"/>
              <a:cs typeface="Times New Roman"/>
            </a:endParaRPr>
          </a:p>
          <a:p>
            <a:pPr marL="676275" indent="-165735">
              <a:lnSpc>
                <a:spcPct val="100000"/>
              </a:lnSpc>
              <a:spcBef>
                <a:spcPts val="450"/>
              </a:spcBef>
              <a:buAutoNum type="arabicParenR" startAt="3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Zawieszeniem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udziału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pozalekcyjnych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okres jednego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miesiąca.</a:t>
            </a:r>
            <a:endParaRPr sz="1200">
              <a:latin typeface="Times New Roman"/>
              <a:cs typeface="Times New Roman"/>
            </a:endParaRPr>
          </a:p>
          <a:p>
            <a:pPr marL="511175" marR="11430">
              <a:lnSpc>
                <a:spcPct val="143300"/>
              </a:lnSpc>
              <a:spcBef>
                <a:spcPts val="10"/>
              </a:spcBef>
              <a:buAutoNum type="arabicParenR" startAt="3"/>
              <a:tabLst>
                <a:tab pos="711200" algn="l"/>
              </a:tabLst>
            </a:pPr>
            <a:r>
              <a:rPr dirty="0" sz="1200" spc="-5">
                <a:latin typeface="Times New Roman"/>
                <a:cs typeface="Times New Roman"/>
              </a:rPr>
              <a:t>Naganą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udzieloną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której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skutkiem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zawieszenie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udziału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imprezach</a:t>
            </a:r>
            <a:r>
              <a:rPr dirty="0" sz="1200">
                <a:latin typeface="Times New Roman"/>
                <a:cs typeface="Times New Roman"/>
              </a:rPr>
              <a:t> szkolnych i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>
                <a:latin typeface="Times New Roman"/>
                <a:cs typeface="Times New Roman"/>
              </a:rPr>
              <a:t> pozalekcyjnych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okres</a:t>
            </a:r>
            <a:r>
              <a:rPr dirty="0" sz="1200" spc="-5">
                <a:latin typeface="Times New Roman"/>
                <a:cs typeface="Times New Roman"/>
              </a:rPr>
              <a:t> dwóch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miesięcy.</a:t>
            </a:r>
            <a:endParaRPr sz="1200">
              <a:latin typeface="Times New Roman"/>
              <a:cs typeface="Times New Roman"/>
            </a:endParaRPr>
          </a:p>
          <a:p>
            <a:pPr marL="676275" indent="-16573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Pozbawieniem </a:t>
            </a:r>
            <a:r>
              <a:rPr dirty="0" sz="1200">
                <a:latin typeface="Times New Roman"/>
                <a:cs typeface="Times New Roman"/>
              </a:rPr>
              <a:t>funkcji </a:t>
            </a:r>
            <a:r>
              <a:rPr dirty="0" sz="1200" spc="-5">
                <a:latin typeface="Times New Roman"/>
                <a:cs typeface="Times New Roman"/>
              </a:rPr>
              <a:t>pełnionych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klasie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szkole.</a:t>
            </a:r>
            <a:endParaRPr sz="1200">
              <a:latin typeface="Times New Roman"/>
              <a:cs typeface="Times New Roman"/>
            </a:endParaRPr>
          </a:p>
          <a:p>
            <a:pPr marL="676275" indent="-165735">
              <a:lnSpc>
                <a:spcPct val="100000"/>
              </a:lnSpc>
              <a:spcBef>
                <a:spcPts val="635"/>
              </a:spcBef>
              <a:buAutoNum type="arabicParenR" startAt="3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Przeniesieniem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klasy.</a:t>
            </a:r>
            <a:endParaRPr sz="1200">
              <a:latin typeface="Times New Roman"/>
              <a:cs typeface="Times New Roman"/>
            </a:endParaRPr>
          </a:p>
          <a:p>
            <a:pPr marL="511175" marR="7620">
              <a:lnSpc>
                <a:spcPts val="2080"/>
              </a:lnSpc>
              <a:spcBef>
                <a:spcPts val="160"/>
              </a:spcBef>
              <a:buAutoNum type="arabicParenR" startAt="3"/>
              <a:tabLst>
                <a:tab pos="68834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Przeniesieniem,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skierowaniu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wniosku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kujawsko-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pomorskiego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kuratora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810895" indent="-300355">
              <a:lnSpc>
                <a:spcPct val="100000"/>
              </a:lnSpc>
              <a:spcBef>
                <a:spcPts val="445"/>
              </a:spcBef>
              <a:buAutoNum type="arabicParenR" startAt="3"/>
              <a:tabLst>
                <a:tab pos="811530" algn="l"/>
              </a:tabLst>
            </a:pPr>
            <a:r>
              <a:rPr dirty="0" sz="1200" spc="-5">
                <a:latin typeface="Times New Roman"/>
                <a:cs typeface="Times New Roman"/>
              </a:rPr>
              <a:t>Procedura</a:t>
            </a:r>
            <a:r>
              <a:rPr dirty="0" sz="1200" spc="45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wnioskowania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przeniesienie</a:t>
            </a:r>
            <a:r>
              <a:rPr dirty="0" sz="1200" spc="4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4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opisana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została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§</a:t>
            </a:r>
            <a:endParaRPr sz="1200">
              <a:latin typeface="Times New Roman"/>
              <a:cs typeface="Times New Roman"/>
            </a:endParaRPr>
          </a:p>
          <a:p>
            <a:pPr marL="51117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niniejszego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30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Kary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mogą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 </a:t>
            </a:r>
            <a:r>
              <a:rPr dirty="0" sz="1200" spc="-5">
                <a:latin typeface="Times New Roman"/>
                <a:cs typeface="Times New Roman"/>
              </a:rPr>
              <a:t>stosowane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sposób</a:t>
            </a:r>
            <a:r>
              <a:rPr dirty="0" sz="1200">
                <a:latin typeface="Times New Roman"/>
                <a:cs typeface="Times New Roman"/>
              </a:rPr>
              <a:t> naruszający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nietykalność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godność</a:t>
            </a:r>
            <a:r>
              <a:rPr dirty="0" sz="1200" spc="-5">
                <a:latin typeface="Times New Roman"/>
                <a:cs typeface="Times New Roman"/>
              </a:rPr>
              <a:t> osobistą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algn="just" marL="241300" marR="10160" indent="-229235">
              <a:lnSpc>
                <a:spcPct val="143700"/>
              </a:lnSpc>
              <a:spcBef>
                <a:spcPts val="5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Kary,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wyjątkiem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przeniesienia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nakłada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pisemnego wniosku wychowawcy </a:t>
            </a:r>
            <a:r>
              <a:rPr dirty="0" sz="1200">
                <a:latin typeface="Times New Roman"/>
                <a:cs typeface="Times New Roman"/>
              </a:rPr>
              <a:t>klasy, nauczyciela lub </a:t>
            </a:r>
            <a:r>
              <a:rPr dirty="0" sz="1200" spc="-5">
                <a:latin typeface="Times New Roman"/>
                <a:cs typeface="Times New Roman"/>
              </a:rPr>
              <a:t>innych pracowników szkoły, </a:t>
            </a:r>
            <a:r>
              <a:rPr dirty="0" sz="1200">
                <a:latin typeface="Times New Roman"/>
                <a:cs typeface="Times New Roman"/>
              </a:rPr>
              <a:t>organów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inicjatywy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własnej.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nałożonej</a:t>
            </a:r>
            <a:r>
              <a:rPr dirty="0" sz="1200">
                <a:latin typeface="Times New Roman"/>
                <a:cs typeface="Times New Roman"/>
              </a:rPr>
              <a:t> na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>
                <a:latin typeface="Times New Roman"/>
                <a:cs typeface="Times New Roman"/>
              </a:rPr>
              <a:t> karze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informuje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pisemnie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 </a:t>
            </a:r>
            <a:r>
              <a:rPr dirty="0" sz="1200" spc="-5">
                <a:latin typeface="Times New Roman"/>
                <a:cs typeface="Times New Roman"/>
              </a:rPr>
              <a:t>rodziców.</a:t>
            </a:r>
            <a:endParaRPr sz="1200">
              <a:latin typeface="Times New Roman"/>
              <a:cs typeface="Times New Roman"/>
            </a:endParaRPr>
          </a:p>
          <a:p>
            <a:pPr algn="just" marL="241300" indent="-229235">
              <a:lnSpc>
                <a:spcPct val="100000"/>
              </a:lnSpc>
              <a:spcBef>
                <a:spcPts val="635"/>
              </a:spcBef>
              <a:buAutoNum type="arabicPeriod" startAt="2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Od nałożonych</a:t>
            </a:r>
            <a:r>
              <a:rPr dirty="0" sz="1200" spc="5">
                <a:latin typeface="Times New Roman"/>
                <a:cs typeface="Times New Roman"/>
              </a:rPr>
              <a:t> na</a:t>
            </a:r>
            <a:r>
              <a:rPr dirty="0" sz="1200">
                <a:latin typeface="Times New Roman"/>
                <a:cs typeface="Times New Roman"/>
              </a:rPr>
              <a:t> ucznia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przysługuje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odwołanie.</a:t>
            </a:r>
            <a:endParaRPr sz="1200">
              <a:latin typeface="Times New Roman"/>
              <a:cs typeface="Times New Roman"/>
            </a:endParaRPr>
          </a:p>
          <a:p>
            <a:pPr algn="just" lvl="1" marL="40640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07034" algn="l"/>
              </a:tabLst>
            </a:pPr>
            <a:r>
              <a:rPr dirty="0" sz="1200" spc="-5">
                <a:latin typeface="Times New Roman"/>
                <a:cs typeface="Times New Roman"/>
              </a:rPr>
              <a:t>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nakładanych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wychowawcę,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odwołanie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ręce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5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lvl="1" marL="518795" marR="762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730885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nakładane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przysługuje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ponowne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rozpatrzenie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sprawy.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podjęciem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rozstrzygnięcia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zasięga </a:t>
            </a:r>
            <a:r>
              <a:rPr dirty="0" sz="1200">
                <a:latin typeface="Times New Roman"/>
                <a:cs typeface="Times New Roman"/>
              </a:rPr>
              <a:t>opinii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Pedagogicznej;</a:t>
            </a:r>
            <a:endParaRPr sz="1200">
              <a:latin typeface="Times New Roman"/>
              <a:cs typeface="Times New Roman"/>
            </a:endParaRPr>
          </a:p>
          <a:p>
            <a:pPr lvl="1" marL="511175" marR="952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680720" algn="l"/>
              </a:tabLst>
            </a:pPr>
            <a:r>
              <a:rPr dirty="0" sz="1200" spc="-5">
                <a:latin typeface="Times New Roman"/>
                <a:cs typeface="Times New Roman"/>
              </a:rPr>
              <a:t>Odwołanie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nałożonej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wnieść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Samorządu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Uczniowskiego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ciągu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 dni od </a:t>
            </a:r>
            <a:r>
              <a:rPr dirty="0" sz="1200" spc="-5">
                <a:latin typeface="Times New Roman"/>
                <a:cs typeface="Times New Roman"/>
              </a:rPr>
              <a:t>ukarania.</a:t>
            </a:r>
            <a:endParaRPr sz="1200">
              <a:latin typeface="Times New Roman"/>
              <a:cs typeface="Times New Roman"/>
            </a:endParaRPr>
          </a:p>
          <a:p>
            <a:pPr lvl="1" marL="706755" indent="-1657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70739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rozpatruje </a:t>
            </a:r>
            <a:r>
              <a:rPr dirty="0" sz="1200">
                <a:latin typeface="Times New Roman"/>
                <a:cs typeface="Times New Roman"/>
              </a:rPr>
              <a:t>odwołanie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najpóźniej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ciągu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otrzymania.</a:t>
            </a:r>
            <a:endParaRPr sz="1200">
              <a:latin typeface="Times New Roman"/>
              <a:cs typeface="Times New Roman"/>
            </a:endParaRPr>
          </a:p>
          <a:p>
            <a:pPr lvl="1" marL="706755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707390" algn="l"/>
              </a:tabLst>
            </a:pPr>
            <a:r>
              <a:rPr dirty="0" sz="1200" spc="-5">
                <a:latin typeface="Times New Roman"/>
                <a:cs typeface="Times New Roman"/>
              </a:rPr>
              <a:t>Rozstrzygnięcie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-5">
                <a:latin typeface="Times New Roman"/>
                <a:cs typeface="Times New Roman"/>
              </a:rPr>
              <a:t> ostateczne.</a:t>
            </a:r>
            <a:endParaRPr sz="1200">
              <a:latin typeface="Times New Roman"/>
              <a:cs typeface="Times New Roman"/>
            </a:endParaRPr>
          </a:p>
          <a:p>
            <a:pPr marL="294195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43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wystąpić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Kujawsko-Pomorskiego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Kuratora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wnioskiem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marL="241300" marR="952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przeniesienie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przypadku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gdy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zmiana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środowiska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korzystnie wpłynąć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postawę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AutoNum type="arabicPeriod" startAt="2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przeniesienie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wnioskuje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się, </a:t>
            </a:r>
            <a:r>
              <a:rPr dirty="0" sz="1200">
                <a:latin typeface="Times New Roman"/>
                <a:cs typeface="Times New Roman"/>
              </a:rPr>
              <a:t>gdy:</a:t>
            </a:r>
            <a:endParaRPr sz="1200">
              <a:latin typeface="Times New Roman"/>
              <a:cs typeface="Times New Roman"/>
            </a:endParaRPr>
          </a:p>
          <a:p>
            <a:pPr lvl="1" marL="676275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Notorycznie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łamie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przepisy </a:t>
            </a:r>
            <a:r>
              <a:rPr dirty="0" sz="1200">
                <a:latin typeface="Times New Roman"/>
                <a:cs typeface="Times New Roman"/>
              </a:rPr>
              <a:t>regulaminu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szkolnego.</a:t>
            </a:r>
            <a:endParaRPr sz="1200">
              <a:latin typeface="Times New Roman"/>
              <a:cs typeface="Times New Roman"/>
            </a:endParaRPr>
          </a:p>
          <a:p>
            <a:pPr lvl="1" marL="511175" marR="698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706755" algn="l"/>
              </a:tabLst>
            </a:pPr>
            <a:r>
              <a:rPr dirty="0" sz="1200" spc="-5">
                <a:latin typeface="Times New Roman"/>
                <a:cs typeface="Times New Roman"/>
              </a:rPr>
              <a:t>Otrzymał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kary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przewidziane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statucie,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stosowane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środki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zaradcze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przynoszą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pożądanych efektów.</a:t>
            </a:r>
            <a:endParaRPr sz="1200">
              <a:latin typeface="Times New Roman"/>
              <a:cs typeface="Times New Roman"/>
            </a:endParaRPr>
          </a:p>
          <a:p>
            <a:pPr lvl="1" marL="511175" marR="9525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688340" algn="l"/>
              </a:tabLst>
            </a:pPr>
            <a:r>
              <a:rPr dirty="0" sz="1200" spc="-5">
                <a:latin typeface="Times New Roman"/>
                <a:cs typeface="Times New Roman"/>
              </a:rPr>
              <a:t>Zachowuje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sposób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demoralizujący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bądź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agresywny,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zagrażający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zdrowiu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życiu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-5">
                <a:latin typeface="Times New Roman"/>
                <a:cs typeface="Times New Roman"/>
              </a:rPr>
              <a:t> uczniów.</a:t>
            </a:r>
            <a:endParaRPr sz="1200">
              <a:latin typeface="Times New Roman"/>
              <a:cs typeface="Times New Roman"/>
            </a:endParaRPr>
          </a:p>
          <a:p>
            <a:pPr lvl="1" marL="676275" indent="-1657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676910" algn="l"/>
              </a:tabLst>
            </a:pPr>
            <a:r>
              <a:rPr dirty="0" sz="1200" spc="-5">
                <a:latin typeface="Times New Roman"/>
                <a:cs typeface="Times New Roman"/>
              </a:rPr>
              <a:t>Dopuszcza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czynów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łamiących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prawo,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np.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kradzieże,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wymuszenia,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zastraszanie.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59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57859" y="438404"/>
            <a:ext cx="6104890" cy="94894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241300" marR="6350" indent="-229235">
              <a:lnSpc>
                <a:spcPct val="143800"/>
              </a:lnSpc>
              <a:spcBef>
                <a:spcPts val="90"/>
              </a:spcBef>
              <a:buAutoNum type="arabicPeriod" startAt="3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wnioskiem </a:t>
            </a:r>
            <a:r>
              <a:rPr dirty="0" sz="1200">
                <a:latin typeface="Times New Roman"/>
                <a:cs typeface="Times New Roman"/>
              </a:rPr>
              <a:t>o przeniesienie ucznia do innej szkoły </a:t>
            </a:r>
            <a:r>
              <a:rPr dirty="0" sz="1200" spc="-5">
                <a:latin typeface="Times New Roman"/>
                <a:cs typeface="Times New Roman"/>
              </a:rPr>
              <a:t>występuje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Kujawsko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Pomorskiego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Kuratora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 </a:t>
            </a:r>
            <a:r>
              <a:rPr dirty="0" sz="1200">
                <a:latin typeface="Times New Roman"/>
                <a:cs typeface="Times New Roman"/>
              </a:rPr>
              <a:t>dyrektor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wychowawcy </a:t>
            </a:r>
            <a:r>
              <a:rPr dirty="0" sz="1200">
                <a:latin typeface="Times New Roman"/>
                <a:cs typeface="Times New Roman"/>
              </a:rPr>
              <a:t>klasy,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5">
                <a:latin typeface="Times New Roman"/>
                <a:cs typeface="Times New Roman"/>
              </a:rPr>
              <a:t> której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uczęszcza </a:t>
            </a:r>
            <a:r>
              <a:rPr dirty="0" sz="1200">
                <a:latin typeface="Times New Roman"/>
                <a:cs typeface="Times New Roman"/>
              </a:rPr>
              <a:t>uczeń;</a:t>
            </a:r>
            <a:endParaRPr sz="1200">
              <a:latin typeface="Times New Roman"/>
              <a:cs typeface="Times New Roman"/>
            </a:endParaRPr>
          </a:p>
          <a:p>
            <a:pPr algn="just" lvl="1" marL="511175" marR="8255" indent="-22860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Wychowawca </a:t>
            </a:r>
            <a:r>
              <a:rPr dirty="0" sz="1200">
                <a:latin typeface="Times New Roman"/>
                <a:cs typeface="Times New Roman"/>
              </a:rPr>
              <a:t>klasy </a:t>
            </a:r>
            <a:r>
              <a:rPr dirty="0" sz="1200" spc="-5">
                <a:latin typeface="Times New Roman"/>
                <a:cs typeface="Times New Roman"/>
              </a:rPr>
              <a:t>składa dyrektorowi szkoły wniosek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przeniesienie ucznia </a:t>
            </a:r>
            <a:r>
              <a:rPr dirty="0" sz="1200">
                <a:latin typeface="Times New Roman"/>
                <a:cs typeface="Times New Roman"/>
              </a:rPr>
              <a:t>do innej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wraz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uzasadnieniem;</a:t>
            </a:r>
            <a:endParaRPr sz="1200">
              <a:latin typeface="Times New Roman"/>
              <a:cs typeface="Times New Roman"/>
            </a:endParaRPr>
          </a:p>
          <a:p>
            <a:pPr algn="just" lvl="1" marL="511175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podlega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opiniowaniu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pedagoga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szkolnego,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dyrektorowi</a:t>
            </a:r>
            <a:endParaRPr sz="1200">
              <a:latin typeface="Times New Roman"/>
              <a:cs typeface="Times New Roman"/>
            </a:endParaRPr>
          </a:p>
          <a:p>
            <a:pPr algn="just" marL="511175">
              <a:lnSpc>
                <a:spcPct val="100000"/>
              </a:lnSpc>
              <a:spcBef>
                <a:spcPts val="625"/>
              </a:spcBef>
            </a:pPr>
            <a:r>
              <a:rPr dirty="0" sz="1200" spc="-5">
                <a:latin typeface="Times New Roman"/>
                <a:cs typeface="Times New Roman"/>
              </a:rPr>
              <a:t>działania,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podjęte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wobec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psychologiczno-pedagogicznej;</a:t>
            </a:r>
            <a:endParaRPr sz="1200">
              <a:latin typeface="Times New Roman"/>
              <a:cs typeface="Times New Roman"/>
            </a:endParaRPr>
          </a:p>
          <a:p>
            <a:pPr algn="just" lvl="1" marL="511175" marR="5080" indent="-228600">
              <a:lnSpc>
                <a:spcPct val="143300"/>
              </a:lnSpc>
              <a:spcBef>
                <a:spcPts val="10"/>
              </a:spcBef>
              <a:buAutoNum type="arabicParenR" startAt="3"/>
              <a:tabLst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przedstawia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zaopiniowania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Radzie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kieruje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Kuratora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Oświaty.</a:t>
            </a:r>
            <a:endParaRPr sz="1200">
              <a:latin typeface="Times New Roman"/>
              <a:cs typeface="Times New Roman"/>
            </a:endParaRPr>
          </a:p>
          <a:p>
            <a:pPr algn="just" lvl="1" marL="511175" marR="8890" indent="-228600">
              <a:lnSpc>
                <a:spcPct val="143300"/>
              </a:lnSpc>
              <a:spcBef>
                <a:spcPts val="15"/>
              </a:spcBef>
              <a:buAutoNum type="arabicParenR" startAt="3"/>
              <a:tabLst>
                <a:tab pos="511809" algn="l"/>
              </a:tabLst>
            </a:pPr>
            <a:r>
              <a:rPr dirty="0" sz="1200" spc="-5">
                <a:latin typeface="Times New Roman"/>
                <a:cs typeface="Times New Roman"/>
              </a:rPr>
              <a:t>O decyzji </a:t>
            </a:r>
            <a:r>
              <a:rPr dirty="0" sz="1200">
                <a:latin typeface="Times New Roman"/>
                <a:cs typeface="Times New Roman"/>
              </a:rPr>
              <a:t>Kujawsko-Pomorskiego </a:t>
            </a:r>
            <a:r>
              <a:rPr dirty="0" sz="1200" spc="-5">
                <a:latin typeface="Times New Roman"/>
                <a:cs typeface="Times New Roman"/>
              </a:rPr>
              <a:t>dyrektor </a:t>
            </a:r>
            <a:r>
              <a:rPr dirty="0" sz="1200">
                <a:latin typeface="Times New Roman"/>
                <a:cs typeface="Times New Roman"/>
              </a:rPr>
              <a:t>szkoły pisemnie </a:t>
            </a:r>
            <a:r>
              <a:rPr dirty="0" sz="1200" spc="-5">
                <a:latin typeface="Times New Roman"/>
                <a:cs typeface="Times New Roman"/>
              </a:rPr>
              <a:t>powiadamia ucznia </a:t>
            </a:r>
            <a:r>
              <a:rPr dirty="0" sz="1200">
                <a:latin typeface="Times New Roman"/>
                <a:cs typeface="Times New Roman"/>
              </a:rPr>
              <a:t>oraz jego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rodziców.</a:t>
            </a:r>
            <a:endParaRPr sz="1200">
              <a:latin typeface="Times New Roman"/>
              <a:cs typeface="Times New Roman"/>
            </a:endParaRPr>
          </a:p>
          <a:p>
            <a:pPr algn="just" marL="332740" marR="6985" indent="-229235">
              <a:lnSpc>
                <a:spcPct val="143500"/>
              </a:lnSpc>
              <a:spcBef>
                <a:spcPts val="10"/>
              </a:spcBef>
              <a:buFont typeface="Times New Roman"/>
              <a:buAutoNum type="arabicPeriod" startAt="3"/>
              <a:tabLst>
                <a:tab pos="371475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Możliwe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-5">
                <a:latin typeface="Times New Roman"/>
                <a:cs typeface="Times New Roman"/>
              </a:rPr>
              <a:t>odstąpienie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-5">
                <a:latin typeface="Times New Roman"/>
                <a:cs typeface="Times New Roman"/>
              </a:rPr>
              <a:t>skierowania wniosku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przeniesienie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przypadku pisemnego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poręczenia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udzielonego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jeden 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organów szkoły.</a:t>
            </a:r>
            <a:endParaRPr sz="1200">
              <a:latin typeface="Times New Roman"/>
              <a:cs typeface="Times New Roman"/>
            </a:endParaRPr>
          </a:p>
          <a:p>
            <a:pPr algn="just" marL="332740" indent="-229235">
              <a:lnSpc>
                <a:spcPct val="100000"/>
              </a:lnSpc>
              <a:spcBef>
                <a:spcPts val="635"/>
              </a:spcBef>
              <a:buAutoNum type="arabicPeriod" startAt="3"/>
              <a:tabLst>
                <a:tab pos="333375" algn="l"/>
              </a:tabLst>
            </a:pPr>
            <a:r>
              <a:rPr dirty="0" sz="1200" spc="-5">
                <a:latin typeface="Times New Roman"/>
                <a:cs typeface="Times New Roman"/>
              </a:rPr>
              <a:t>Poręczenie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składa się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ręce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5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algn="just" marL="2941955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44</a:t>
            </a:r>
            <a:endParaRPr sz="1200">
              <a:latin typeface="Times New Roman"/>
              <a:cs typeface="Times New Roman"/>
            </a:endParaRPr>
          </a:p>
          <a:p>
            <a:pPr marL="311150" indent="-21399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311785" algn="l"/>
              </a:tabLst>
            </a:pPr>
            <a:r>
              <a:rPr dirty="0" sz="1200" spc="-15">
                <a:latin typeface="Times New Roman"/>
                <a:cs typeface="Times New Roman"/>
              </a:rPr>
              <a:t>Uczniowie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Szkoły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mogą</a:t>
            </a:r>
            <a:r>
              <a:rPr dirty="0" sz="1200" spc="-15">
                <a:latin typeface="Times New Roman"/>
                <a:cs typeface="Times New Roman"/>
              </a:rPr>
              <a:t> prowadzić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działalność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wolontariacką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szkole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10">
                <a:latin typeface="Times New Roman"/>
                <a:cs typeface="Times New Roman"/>
              </a:rPr>
              <a:t>poza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terenem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349250" marR="9525" indent="-252095">
              <a:lnSpc>
                <a:spcPts val="2080"/>
              </a:lnSpc>
              <a:spcBef>
                <a:spcPts val="160"/>
              </a:spcBef>
              <a:buAutoNum type="arabicPeriod"/>
              <a:tabLst>
                <a:tab pos="349250" algn="l"/>
                <a:tab pos="349885" algn="l"/>
              </a:tabLst>
            </a:pPr>
            <a:r>
              <a:rPr dirty="0" sz="1200" spc="-15">
                <a:latin typeface="Times New Roman"/>
                <a:cs typeface="Times New Roman"/>
              </a:rPr>
              <a:t>Wolontariat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to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bezpłatna,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dobrowolna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świadoma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działalność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wykraczająca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relacje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rodzinno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koleżeńsko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przyjacielskie.</a:t>
            </a:r>
            <a:endParaRPr sz="1200">
              <a:latin typeface="Times New Roman"/>
              <a:cs typeface="Times New Roman"/>
            </a:endParaRPr>
          </a:p>
          <a:p>
            <a:pPr marL="347980" indent="-250825">
              <a:lnSpc>
                <a:spcPct val="100000"/>
              </a:lnSpc>
              <a:spcBef>
                <a:spcPts val="445"/>
              </a:spcBef>
              <a:buAutoNum type="arabicPeriod"/>
              <a:tabLst>
                <a:tab pos="347980" algn="l"/>
                <a:tab pos="348615" algn="l"/>
              </a:tabLst>
            </a:pPr>
            <a:r>
              <a:rPr dirty="0" sz="1200" spc="-15">
                <a:latin typeface="Times New Roman"/>
                <a:cs typeface="Times New Roman"/>
              </a:rPr>
              <a:t>Wolontariuszem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może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być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każda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osoba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wyrażająca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chęć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wolontaryjnej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pomocy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osobom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349250">
              <a:lnSpc>
                <a:spcPct val="100000"/>
              </a:lnSpc>
              <a:spcBef>
                <a:spcPts val="635"/>
              </a:spcBef>
            </a:pPr>
            <a:r>
              <a:rPr dirty="0" sz="1200" spc="-15">
                <a:latin typeface="Times New Roman"/>
                <a:cs typeface="Times New Roman"/>
              </a:rPr>
              <a:t>instytucjom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potrzebującym.</a:t>
            </a:r>
            <a:endParaRPr sz="1200">
              <a:latin typeface="Times New Roman"/>
              <a:cs typeface="Times New Roman"/>
            </a:endParaRPr>
          </a:p>
          <a:p>
            <a:pPr marL="349250" indent="-252095">
              <a:lnSpc>
                <a:spcPct val="100000"/>
              </a:lnSpc>
              <a:spcBef>
                <a:spcPts val="625"/>
              </a:spcBef>
              <a:buAutoNum type="arabicPeriod" startAt="4"/>
              <a:tabLst>
                <a:tab pos="311785" algn="l"/>
              </a:tabLst>
            </a:pPr>
            <a:r>
              <a:rPr dirty="0" sz="1200" spc="-15">
                <a:latin typeface="Times New Roman"/>
                <a:cs typeface="Times New Roman"/>
              </a:rPr>
              <a:t>Uczeń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wolontariusz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otrzyma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wpis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świadectwo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ukończenia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Szkoły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aktywności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rzecz</a:t>
            </a:r>
            <a:endParaRPr sz="1200">
              <a:latin typeface="Times New Roman"/>
              <a:cs typeface="Times New Roman"/>
            </a:endParaRPr>
          </a:p>
          <a:p>
            <a:pPr marL="349250" marR="9525">
              <a:lnSpc>
                <a:spcPct val="143300"/>
              </a:lnSpc>
              <a:spcBef>
                <a:spcPts val="15"/>
              </a:spcBef>
            </a:pPr>
            <a:r>
              <a:rPr dirty="0" sz="1200" spc="-15">
                <a:latin typeface="Times New Roman"/>
                <a:cs typeface="Times New Roman"/>
              </a:rPr>
              <a:t>innych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ludzi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formie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wolontariatu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podstawie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zaświadczenia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wydanego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przez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instytucje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lub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wniosku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opiekuna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organizacji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szkolnej.</a:t>
            </a:r>
            <a:endParaRPr sz="1200">
              <a:latin typeface="Times New Roman"/>
              <a:cs typeface="Times New Roman"/>
            </a:endParaRPr>
          </a:p>
          <a:p>
            <a:pPr marL="349250" marR="10795" indent="-252095">
              <a:lnSpc>
                <a:spcPct val="143300"/>
              </a:lnSpc>
              <a:spcBef>
                <a:spcPts val="10"/>
              </a:spcBef>
              <a:buAutoNum type="arabicPeriod" startAt="5"/>
              <a:tabLst>
                <a:tab pos="311785" algn="l"/>
              </a:tabLst>
            </a:pPr>
            <a:r>
              <a:rPr dirty="0" sz="1200" spc="-15">
                <a:latin typeface="Times New Roman"/>
                <a:cs typeface="Times New Roman"/>
              </a:rPr>
              <a:t>Aktywność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musi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być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udokumentowana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prowadzona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przez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nieprzerwany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okres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najmniej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10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miesięcy,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średni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roczny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czas </a:t>
            </a:r>
            <a:r>
              <a:rPr dirty="0" sz="1200" spc="-10">
                <a:latin typeface="Times New Roman"/>
                <a:cs typeface="Times New Roman"/>
              </a:rPr>
              <a:t>pracy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ucznia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wolontariusza powinien </a:t>
            </a:r>
            <a:r>
              <a:rPr dirty="0" sz="1200" spc="-10">
                <a:latin typeface="Times New Roman"/>
                <a:cs typeface="Times New Roman"/>
              </a:rPr>
              <a:t>przekraczać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24 </a:t>
            </a:r>
            <a:r>
              <a:rPr dirty="0" sz="1200" spc="-15">
                <a:latin typeface="Times New Roman"/>
                <a:cs typeface="Times New Roman"/>
              </a:rPr>
              <a:t>godziny.</a:t>
            </a:r>
            <a:endParaRPr sz="1200">
              <a:latin typeface="Times New Roman"/>
              <a:cs typeface="Times New Roman"/>
            </a:endParaRPr>
          </a:p>
          <a:p>
            <a:pPr marL="2941955">
              <a:lnSpc>
                <a:spcPct val="100000"/>
              </a:lnSpc>
              <a:spcBef>
                <a:spcPts val="63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45</a:t>
            </a:r>
            <a:endParaRPr sz="1200">
              <a:latin typeface="Times New Roman"/>
              <a:cs typeface="Times New Roman"/>
            </a:endParaRPr>
          </a:p>
          <a:p>
            <a:pPr marL="332740" indent="-229235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33337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swoim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przyczyn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rozwojowych,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losowych</a:t>
            </a:r>
            <a:endParaRPr sz="1200">
              <a:latin typeface="Times New Roman"/>
              <a:cs typeface="Times New Roman"/>
            </a:endParaRPr>
          </a:p>
          <a:p>
            <a:pPr marL="332740" marR="7620">
              <a:lnSpc>
                <a:spcPct val="143300"/>
              </a:lnSpc>
              <a:spcBef>
                <a:spcPts val="15"/>
              </a:spcBef>
            </a:pP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potrzebna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wsparcie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indywidualne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opieki,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polegają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na:</a:t>
            </a:r>
            <a:endParaRPr sz="1200">
              <a:latin typeface="Times New Roman"/>
              <a:cs typeface="Times New Roman"/>
            </a:endParaRPr>
          </a:p>
          <a:p>
            <a:pPr lvl="1" marL="518795" marR="5715" indent="-228600">
              <a:lnSpc>
                <a:spcPct val="143500"/>
              </a:lnSpc>
              <a:spcBef>
                <a:spcPts val="10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Udzielaniu,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miarę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finansowych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doraźnej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stałej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finansowe.</a:t>
            </a:r>
            <a:endParaRPr sz="1200">
              <a:latin typeface="Times New Roman"/>
              <a:cs typeface="Times New Roman"/>
            </a:endParaRPr>
          </a:p>
          <a:p>
            <a:pPr lvl="1" marL="518795" marR="6985" indent="-22860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519430" algn="l"/>
                <a:tab pos="1647825" algn="l"/>
                <a:tab pos="1935480" algn="l"/>
                <a:tab pos="2410460" algn="l"/>
                <a:tab pos="3158490" algn="l"/>
                <a:tab pos="3489325" algn="l"/>
                <a:tab pos="4090670" algn="l"/>
                <a:tab pos="5149215" algn="l"/>
                <a:tab pos="5522595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ystępo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>
                <a:latin typeface="Times New Roman"/>
                <a:cs typeface="Times New Roman"/>
              </a:rPr>
              <a:t>niu,	w	</a:t>
            </a:r>
            <a:r>
              <a:rPr dirty="0" sz="1200" spc="5">
                <a:latin typeface="Times New Roman"/>
                <a:cs typeface="Times New Roman"/>
              </a:rPr>
              <a:t>ra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ie	potr</a:t>
            </a:r>
            <a:r>
              <a:rPr dirty="0" sz="1200" spc="-1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by,	do	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rg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nu	prow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ą</a:t>
            </a:r>
            <a:r>
              <a:rPr dirty="0" sz="1200" spc="-5">
                <a:latin typeface="Times New Roman"/>
                <a:cs typeface="Times New Roman"/>
              </a:rPr>
              <a:t>ce</a:t>
            </a:r>
            <a:r>
              <a:rPr dirty="0" sz="1200">
                <a:latin typeface="Times New Roman"/>
                <a:cs typeface="Times New Roman"/>
              </a:rPr>
              <a:t>go	lub	ins</a:t>
            </a:r>
            <a:r>
              <a:rPr dirty="0" sz="1200" spc="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ytuc</a:t>
            </a:r>
            <a:r>
              <a:rPr dirty="0" sz="1200" spc="-15">
                <a:latin typeface="Times New Roman"/>
                <a:cs typeface="Times New Roman"/>
              </a:rPr>
              <a:t>j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-5">
                <a:latin typeface="Times New Roman"/>
                <a:cs typeface="Times New Roman"/>
              </a:rPr>
              <a:t>wyspecjalizowanych</a:t>
            </a:r>
            <a:r>
              <a:rPr dirty="0" sz="1200">
                <a:latin typeface="Times New Roman"/>
                <a:cs typeface="Times New Roman"/>
              </a:rPr>
              <a:t> o udzielenie </a:t>
            </a:r>
            <a:r>
              <a:rPr dirty="0" sz="1200" spc="-5">
                <a:latin typeface="Times New Roman"/>
                <a:cs typeface="Times New Roman"/>
              </a:rPr>
              <a:t>pomocy.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możliwości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korzystania</a:t>
            </a:r>
            <a:r>
              <a:rPr dirty="0" sz="1200">
                <a:latin typeface="Times New Roman"/>
                <a:cs typeface="Times New Roman"/>
              </a:rPr>
              <a:t> z pomocy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pedagoga</a:t>
            </a:r>
            <a:r>
              <a:rPr dirty="0" sz="1200" spc="-5">
                <a:latin typeface="Times New Roman"/>
                <a:cs typeface="Times New Roman"/>
              </a:rPr>
              <a:t> szkolnego.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Udzielaniu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korzystaniu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usług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poradni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psychologiczno-pedagogicznej.</a:t>
            </a:r>
            <a:endParaRPr sz="1200">
              <a:latin typeface="Times New Roman"/>
              <a:cs typeface="Times New Roman"/>
            </a:endParaRPr>
          </a:p>
          <a:p>
            <a:pPr lvl="1" marL="51879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519430" algn="l"/>
              </a:tabLst>
            </a:pPr>
            <a:r>
              <a:rPr dirty="0" sz="1200" spc="-5">
                <a:latin typeface="Times New Roman"/>
                <a:cs typeface="Times New Roman"/>
              </a:rPr>
              <a:t>Dostosowaniu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wymagań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wskazań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określonych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prawem</a:t>
            </a:r>
            <a:r>
              <a:rPr dirty="0" sz="1200">
                <a:latin typeface="Times New Roman"/>
                <a:cs typeface="Times New Roman"/>
              </a:rPr>
              <a:t> poradni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specjalistycznych.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60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49300" y="438404"/>
            <a:ext cx="6012815" cy="160147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98755">
              <a:lnSpc>
                <a:spcPct val="100000"/>
              </a:lnSpc>
              <a:spcBef>
                <a:spcPts val="720"/>
              </a:spcBef>
            </a:pPr>
            <a:r>
              <a:rPr dirty="0" sz="1200">
                <a:latin typeface="Times New Roman"/>
                <a:cs typeface="Times New Roman"/>
              </a:rPr>
              <a:t>6)</a:t>
            </a:r>
            <a:r>
              <a:rPr dirty="0" sz="1200" spc="5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Objęciu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pomocą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psychologiczno-pedagogiczną.</a:t>
            </a:r>
            <a:endParaRPr sz="1200">
              <a:latin typeface="Times New Roman"/>
              <a:cs typeface="Times New Roman"/>
            </a:endParaRPr>
          </a:p>
          <a:p>
            <a:pPr marL="241300" marR="8255" indent="-229235">
              <a:lnSpc>
                <a:spcPts val="2080"/>
              </a:lnSpc>
              <a:spcBef>
                <a:spcPts val="160"/>
              </a:spcBef>
              <a:buAutoNum type="arabicPeriod" startAt="2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Pomoc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materialna,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której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p.1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udzielana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środków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będących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dyspozycji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postaci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stypendium.</a:t>
            </a:r>
            <a:endParaRPr sz="12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450"/>
              </a:spcBef>
              <a:buAutoNum type="arabicPeriod" startAt="2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Stypendium</a:t>
            </a:r>
            <a:r>
              <a:rPr dirty="0" sz="1200" spc="5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</a:t>
            </a:r>
            <a:r>
              <a:rPr dirty="0" sz="1200" spc="5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5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uczeń</a:t>
            </a:r>
            <a:r>
              <a:rPr dirty="0" sz="1200" spc="5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znajdujący</a:t>
            </a:r>
            <a:r>
              <a:rPr dirty="0" sz="1200" spc="5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trudnej</a:t>
            </a:r>
            <a:r>
              <a:rPr dirty="0" sz="1200" spc="5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 spc="6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materialnej,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wynikającej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niskich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dochodów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osobę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rodzinie,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gdy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rodzinie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tej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występuje: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bezrobocie,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niepełnosprawność,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ciężka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długotrwała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choroba,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wielodzietność,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9300" y="2012949"/>
            <a:ext cx="5118735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>
              <a:lnSpc>
                <a:spcPct val="144200"/>
              </a:lnSpc>
              <a:spcBef>
                <a:spcPts val="100"/>
              </a:spcBef>
              <a:tabLst>
                <a:tab pos="680085" algn="l"/>
                <a:tab pos="1629410" algn="l"/>
                <a:tab pos="2543175" algn="l"/>
                <a:tab pos="3144520" algn="l"/>
                <a:tab pos="4017645" algn="l"/>
              </a:tabLst>
            </a:pPr>
            <a:r>
              <a:rPr dirty="0" sz="1200">
                <a:latin typeface="Times New Roman"/>
                <a:cs typeface="Times New Roman"/>
              </a:rPr>
              <a:t>br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k	um</a:t>
            </a:r>
            <a:r>
              <a:rPr dirty="0" sz="1200" spc="5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jętnoś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	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yp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łni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nia	fun</a:t>
            </a:r>
            <a:r>
              <a:rPr dirty="0" sz="1200" spc="5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ji	o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>
                <a:latin typeface="Times New Roman"/>
                <a:cs typeface="Times New Roman"/>
              </a:rPr>
              <a:t>iekuń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o	</a:t>
            </a:r>
            <a:r>
              <a:rPr dirty="0" sz="1200" spc="-5">
                <a:latin typeface="Times New Roman"/>
                <a:cs typeface="Times New Roman"/>
              </a:rPr>
              <a:t>wy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ho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aw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h,  </a:t>
            </a:r>
            <a:r>
              <a:rPr dirty="0" sz="1200" spc="-5">
                <a:latin typeface="Times New Roman"/>
                <a:cs typeface="Times New Roman"/>
              </a:rPr>
              <a:t>narkomania,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także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rodzina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 niepełna.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200">
                <a:latin typeface="Times New Roman"/>
                <a:cs typeface="Times New Roman"/>
              </a:rPr>
              <a:t>4.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Stypendium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udzielane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formie: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1333" y="2093721"/>
            <a:ext cx="749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alkoholizm,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9300" y="2803905"/>
            <a:ext cx="6014720" cy="6860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7355" marR="6985" indent="-228600">
              <a:lnSpc>
                <a:spcPct val="143300"/>
              </a:lnSpc>
              <a:spcBef>
                <a:spcPts val="100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Całkowitego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częściowego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pokrycia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kosztów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udziału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dodatkowych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organizowanych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realizowanych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poza</a:t>
            </a:r>
            <a:r>
              <a:rPr dirty="0" sz="1200" spc="-5">
                <a:latin typeface="Times New Roman"/>
                <a:cs typeface="Times New Roman"/>
              </a:rPr>
              <a:t> szkołą.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Pomocy </a:t>
            </a:r>
            <a:r>
              <a:rPr dirty="0" sz="1200" spc="-5">
                <a:latin typeface="Times New Roman"/>
                <a:cs typeface="Times New Roman"/>
              </a:rPr>
              <a:t>rzeczowej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charakterze edukacyjnym.</a:t>
            </a:r>
            <a:endParaRPr sz="1200">
              <a:latin typeface="Times New Roman"/>
              <a:cs typeface="Times New Roman"/>
            </a:endParaRPr>
          </a:p>
          <a:p>
            <a:pPr marL="427355" indent="-2292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socjalnej.</a:t>
            </a:r>
            <a:endParaRPr sz="1200">
              <a:latin typeface="Times New Roman"/>
              <a:cs typeface="Times New Roman"/>
            </a:endParaRPr>
          </a:p>
          <a:p>
            <a:pPr marL="427355" marR="10795" indent="-228600">
              <a:lnSpc>
                <a:spcPct val="143300"/>
              </a:lnSpc>
              <a:spcBef>
                <a:spcPts val="15"/>
              </a:spcBef>
              <a:buAutoNum type="arabicPeriod" startAt="5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Stypendium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przyznawane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okres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krótszy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miesiąc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dłuższy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miesięcy.</a:t>
            </a:r>
            <a:endParaRPr sz="1200">
              <a:latin typeface="Times New Roman"/>
              <a:cs typeface="Times New Roman"/>
            </a:endParaRPr>
          </a:p>
          <a:p>
            <a:pPr marL="241300" marR="9525" indent="-229235">
              <a:lnSpc>
                <a:spcPct val="143300"/>
              </a:lnSpc>
              <a:spcBef>
                <a:spcPts val="10"/>
              </a:spcBef>
              <a:buAutoNum type="arabicPeriod" startAt="5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Stypendium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przysługuje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uczniowi,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otrzymuje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stypendium</a:t>
            </a:r>
            <a:r>
              <a:rPr dirty="0" sz="1200" spc="3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charakterze socjalnym</a:t>
            </a:r>
            <a:r>
              <a:rPr dirty="0" sz="1200">
                <a:latin typeface="Times New Roman"/>
                <a:cs typeface="Times New Roman"/>
              </a:rPr>
              <a:t> 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środków publicznych.</a:t>
            </a:r>
            <a:endParaRPr sz="1200">
              <a:latin typeface="Times New Roman"/>
              <a:cs typeface="Times New Roman"/>
            </a:endParaRPr>
          </a:p>
          <a:p>
            <a:pPr marL="241300" marR="9525" indent="-229235">
              <a:lnSpc>
                <a:spcPct val="143300"/>
              </a:lnSpc>
              <a:spcBef>
                <a:spcPts val="15"/>
              </a:spcBef>
              <a:buAutoNum type="arabicPeriod" startAt="5"/>
              <a:tabLst>
                <a:tab pos="24193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zaistnienia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przejściowo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trudnej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sytuacji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materialnej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powodu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wystąpienia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zdarzenia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losowego,</a:t>
            </a:r>
            <a:r>
              <a:rPr dirty="0" sz="1200">
                <a:latin typeface="Times New Roman"/>
                <a:cs typeface="Times New Roman"/>
              </a:rPr>
              <a:t> uczeń może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otrzymać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zasiłek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szkolny.</a:t>
            </a:r>
            <a:endParaRPr sz="1200">
              <a:latin typeface="Times New Roman"/>
              <a:cs typeface="Times New Roman"/>
            </a:endParaRPr>
          </a:p>
          <a:p>
            <a:pPr algn="just" lvl="1" marL="427355" marR="9525" indent="-228600">
              <a:lnSpc>
                <a:spcPct val="143800"/>
              </a:lnSpc>
              <a:spcBef>
                <a:spcPts val="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Zasiłek,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którym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mowa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ust.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być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przyznany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formie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świadczenia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pieniężnego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pokrycie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wydatków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związanych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edukacyjnym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formie</a:t>
            </a:r>
            <a:r>
              <a:rPr dirty="0" sz="1200">
                <a:latin typeface="Times New Roman"/>
                <a:cs typeface="Times New Roman"/>
              </a:rPr>
              <a:t> pomocy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rzeczowej</a:t>
            </a:r>
            <a:r>
              <a:rPr dirty="0" sz="1200">
                <a:latin typeface="Times New Roman"/>
                <a:cs typeface="Times New Roman"/>
              </a:rPr>
              <a:t> 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charakterze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edukacyjnym,</a:t>
            </a:r>
            <a:r>
              <a:rPr dirty="0" sz="1200">
                <a:latin typeface="Times New Roman"/>
                <a:cs typeface="Times New Roman"/>
              </a:rPr>
              <a:t> raz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kilka </a:t>
            </a:r>
            <a:r>
              <a:rPr dirty="0" sz="1200" spc="-5">
                <a:latin typeface="Times New Roman"/>
                <a:cs typeface="Times New Roman"/>
              </a:rPr>
              <a:t>razy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roku;</a:t>
            </a:r>
            <a:endParaRPr sz="1200">
              <a:latin typeface="Times New Roman"/>
              <a:cs typeface="Times New Roman"/>
            </a:endParaRPr>
          </a:p>
          <a:p>
            <a:pPr algn="just" lvl="1" marL="427355" marR="10160" indent="-22860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zasiłek </a:t>
            </a:r>
            <a:r>
              <a:rPr dirty="0" sz="1200">
                <a:latin typeface="Times New Roman"/>
                <a:cs typeface="Times New Roman"/>
              </a:rPr>
              <a:t>uczeń może ubiegać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w terminie nie </a:t>
            </a:r>
            <a:r>
              <a:rPr dirty="0" sz="1200" spc="-5">
                <a:latin typeface="Times New Roman"/>
                <a:cs typeface="Times New Roman"/>
              </a:rPr>
              <a:t>dłuższym </a:t>
            </a:r>
            <a:r>
              <a:rPr dirty="0" sz="1200">
                <a:latin typeface="Times New Roman"/>
                <a:cs typeface="Times New Roman"/>
              </a:rPr>
              <a:t>niż 2 </a:t>
            </a:r>
            <a:r>
              <a:rPr dirty="0" sz="1200" spc="-5">
                <a:latin typeface="Times New Roman"/>
                <a:cs typeface="Times New Roman"/>
              </a:rPr>
              <a:t>miesiące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-5">
                <a:latin typeface="Times New Roman"/>
                <a:cs typeface="Times New Roman"/>
              </a:rPr>
              <a:t>wystąpienia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zdarzenia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losowego,</a:t>
            </a:r>
            <a:r>
              <a:rPr dirty="0" sz="1200">
                <a:latin typeface="Times New Roman"/>
                <a:cs typeface="Times New Roman"/>
              </a:rPr>
              <a:t> uzasadniającego </a:t>
            </a:r>
            <a:r>
              <a:rPr dirty="0" sz="1200" spc="-5">
                <a:latin typeface="Times New Roman"/>
                <a:cs typeface="Times New Roman"/>
              </a:rPr>
              <a:t>przyznanie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zasiłku;</a:t>
            </a:r>
            <a:endParaRPr sz="1200">
              <a:latin typeface="Times New Roman"/>
              <a:cs typeface="Times New Roman"/>
            </a:endParaRPr>
          </a:p>
          <a:p>
            <a:pPr algn="just" lvl="1" marL="427355" indent="-229235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427990" algn="l"/>
              </a:tabLst>
            </a:pPr>
            <a:r>
              <a:rPr dirty="0" sz="1200" spc="-5">
                <a:latin typeface="Times New Roman"/>
                <a:cs typeface="Times New Roman"/>
              </a:rPr>
              <a:t>Zasiłek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wypłaca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</a:t>
            </a:r>
            <a:r>
              <a:rPr dirty="0" sz="1200" spc="-5">
                <a:latin typeface="Times New Roman"/>
                <a:cs typeface="Times New Roman"/>
              </a:rPr>
              <a:t> środków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zabezpieczonych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budżecie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9235">
              <a:lnSpc>
                <a:spcPct val="143300"/>
              </a:lnSpc>
              <a:spcBef>
                <a:spcPts val="10"/>
              </a:spcBef>
              <a:buAutoNum type="arabicPeriod" startAt="5"/>
              <a:tabLst>
                <a:tab pos="24193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stypendium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>
                <a:latin typeface="Times New Roman"/>
                <a:cs typeface="Times New Roman"/>
              </a:rPr>
              <a:t> wyniki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lub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osiągnięcia sportowe.</a:t>
            </a:r>
            <a:endParaRPr sz="1200">
              <a:latin typeface="Times New Roman"/>
              <a:cs typeface="Times New Roman"/>
            </a:endParaRPr>
          </a:p>
          <a:p>
            <a:pPr algn="just" lvl="1" marL="427355" marR="7620" indent="-228600">
              <a:lnSpc>
                <a:spcPct val="143700"/>
              </a:lnSpc>
              <a:spcBef>
                <a:spcPts val="10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Stypendium </a:t>
            </a:r>
            <a:r>
              <a:rPr dirty="0" sz="1200" spc="-5">
                <a:latin typeface="Times New Roman"/>
                <a:cs typeface="Times New Roman"/>
              </a:rPr>
              <a:t>za wyniki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nauce </a:t>
            </a:r>
            <a:r>
              <a:rPr dirty="0" sz="1200">
                <a:latin typeface="Times New Roman"/>
                <a:cs typeface="Times New Roman"/>
              </a:rPr>
              <a:t>może być przyznane uczniowi, który </a:t>
            </a:r>
            <a:r>
              <a:rPr dirty="0" sz="1200" spc="-5">
                <a:latin typeface="Times New Roman"/>
                <a:cs typeface="Times New Roman"/>
              </a:rPr>
              <a:t>uzyskał wysoką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średnią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ocen,</a:t>
            </a:r>
            <a:r>
              <a:rPr dirty="0" sz="1200">
                <a:latin typeface="Times New Roman"/>
                <a:cs typeface="Times New Roman"/>
              </a:rPr>
              <a:t> osiągnięcia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konkursach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szczeblu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najmniej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powiatowym</a:t>
            </a:r>
            <a:r>
              <a:rPr dirty="0" sz="1200">
                <a:latin typeface="Times New Roman"/>
                <a:cs typeface="Times New Roman"/>
              </a:rPr>
              <a:t> lub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olimpiadach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co </a:t>
            </a:r>
            <a:r>
              <a:rPr dirty="0" sz="1200">
                <a:latin typeface="Times New Roman"/>
                <a:cs typeface="Times New Roman"/>
              </a:rPr>
              <a:t>najmniej dobrą ocenę z </a:t>
            </a:r>
            <a:r>
              <a:rPr dirty="0" sz="1200" spc="-5">
                <a:latin typeface="Times New Roman"/>
                <a:cs typeface="Times New Roman"/>
              </a:rPr>
              <a:t>zachowania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okresie </a:t>
            </a:r>
            <a:r>
              <a:rPr dirty="0" sz="1200">
                <a:latin typeface="Times New Roman"/>
                <a:cs typeface="Times New Roman"/>
              </a:rPr>
              <a:t>poprzedzającym </a:t>
            </a:r>
            <a:r>
              <a:rPr dirty="0" sz="1200" spc="-5">
                <a:latin typeface="Times New Roman"/>
                <a:cs typeface="Times New Roman"/>
              </a:rPr>
              <a:t>okres,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przyznaje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 spc="5">
                <a:latin typeface="Times New Roman"/>
                <a:cs typeface="Times New Roman"/>
              </a:rPr>
              <a:t>to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stypendium.</a:t>
            </a:r>
            <a:endParaRPr sz="1200">
              <a:latin typeface="Times New Roman"/>
              <a:cs typeface="Times New Roman"/>
            </a:endParaRPr>
          </a:p>
          <a:p>
            <a:pPr algn="just" lvl="1" marL="427355" marR="7620" indent="-228600">
              <a:lnSpc>
                <a:spcPct val="143600"/>
              </a:lnSpc>
              <a:spcBef>
                <a:spcPts val="5"/>
              </a:spcBef>
              <a:buAutoNum type="arabicParenR"/>
              <a:tabLst>
                <a:tab pos="427990" algn="l"/>
              </a:tabLst>
            </a:pPr>
            <a:r>
              <a:rPr dirty="0" sz="1200">
                <a:latin typeface="Times New Roman"/>
                <a:cs typeface="Times New Roman"/>
              </a:rPr>
              <a:t>Stypendium za osiągnięcia </a:t>
            </a:r>
            <a:r>
              <a:rPr dirty="0" sz="1200" spc="-5">
                <a:latin typeface="Times New Roman"/>
                <a:cs typeface="Times New Roman"/>
              </a:rPr>
              <a:t>sportowe </a:t>
            </a:r>
            <a:r>
              <a:rPr dirty="0" sz="1200">
                <a:latin typeface="Times New Roman"/>
                <a:cs typeface="Times New Roman"/>
              </a:rPr>
              <a:t>może być przyznane uczniowi, który </a:t>
            </a:r>
            <a:r>
              <a:rPr dirty="0" sz="1200" spc="-5">
                <a:latin typeface="Times New Roman"/>
                <a:cs typeface="Times New Roman"/>
              </a:rPr>
              <a:t>uzyskał wysokie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wyniki we współzawodnictwie sportowym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szczeblu co najmniej międzyszkolnym oraz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zdobył co </a:t>
            </a:r>
            <a:r>
              <a:rPr dirty="0" sz="1200">
                <a:latin typeface="Times New Roman"/>
                <a:cs typeface="Times New Roman"/>
              </a:rPr>
              <a:t>najmniej dobrą ocenę </a:t>
            </a:r>
            <a:r>
              <a:rPr dirty="0" sz="1200" spc="-5">
                <a:latin typeface="Times New Roman"/>
                <a:cs typeface="Times New Roman"/>
              </a:rPr>
              <a:t>zachowania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okresie poprzedzającym okres, </a:t>
            </a:r>
            <a:r>
              <a:rPr dirty="0" sz="1200">
                <a:latin typeface="Times New Roman"/>
                <a:cs typeface="Times New Roman"/>
              </a:rPr>
              <a:t>w którym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przyznaje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stypendium.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61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935532" y="438404"/>
            <a:ext cx="5822315" cy="54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3)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imieniu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dyrektora,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przyznaniu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stypendium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decyduje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każdorazowo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powoływana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niego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komisja </a:t>
            </a:r>
            <a:r>
              <a:rPr dirty="0" sz="1200" spc="-5">
                <a:latin typeface="Times New Roman"/>
                <a:cs typeface="Times New Roman"/>
              </a:rPr>
              <a:t>stypendialna.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808" y="1346961"/>
            <a:ext cx="381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VII</a:t>
            </a:r>
            <a:r>
              <a:rPr dirty="0" sz="1600" spc="-5" b="1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4132" y="1397253"/>
            <a:ext cx="1765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CEREMONIAŁ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SZKOŁY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000" y="1665477"/>
            <a:ext cx="6127750" cy="77825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2765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47</a:t>
            </a:r>
            <a:endParaRPr sz="1200">
              <a:latin typeface="Times New Roman"/>
              <a:cs typeface="Times New Roman"/>
            </a:endParaRPr>
          </a:p>
          <a:p>
            <a:pPr algn="just" marL="229235" marR="10795" indent="-217170">
              <a:lnSpc>
                <a:spcPct val="143300"/>
              </a:lnSpc>
              <a:spcBef>
                <a:spcPts val="240"/>
              </a:spcBef>
              <a:buFont typeface="Times New Roman"/>
              <a:buAutoNum type="arabicPeriod"/>
              <a:tabLst>
                <a:tab pos="313690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Szkoła posiada sztandar, </a:t>
            </a:r>
            <a:r>
              <a:rPr dirty="0" sz="1200">
                <a:latin typeface="Times New Roman"/>
                <a:cs typeface="Times New Roman"/>
              </a:rPr>
              <a:t>który może być </a:t>
            </a:r>
            <a:r>
              <a:rPr dirty="0" sz="1200" spc="-5">
                <a:latin typeface="Times New Roman"/>
                <a:cs typeface="Times New Roman"/>
              </a:rPr>
              <a:t>wprowadzony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-5">
                <a:latin typeface="Times New Roman"/>
                <a:cs typeface="Times New Roman"/>
              </a:rPr>
              <a:t>ważne uroczystości szkolne oraz </a:t>
            </a:r>
            <a:r>
              <a:rPr dirty="0" sz="1200">
                <a:latin typeface="Times New Roman"/>
                <a:cs typeface="Times New Roman"/>
              </a:rPr>
              <a:t> lokalne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charakterze historyczno-patriotycznym.</a:t>
            </a:r>
            <a:endParaRPr sz="1200">
              <a:latin typeface="Times New Roman"/>
              <a:cs typeface="Times New Roman"/>
            </a:endParaRPr>
          </a:p>
          <a:p>
            <a:pPr algn="just" marL="313055" indent="-300990">
              <a:lnSpc>
                <a:spcPct val="100000"/>
              </a:lnSpc>
              <a:spcBef>
                <a:spcPts val="875"/>
              </a:spcBef>
              <a:buAutoNum type="arabicPeriod"/>
              <a:tabLst>
                <a:tab pos="313690" algn="l"/>
              </a:tabLst>
            </a:pPr>
            <a:r>
              <a:rPr dirty="0" sz="1200" spc="-5">
                <a:latin typeface="Times New Roman"/>
                <a:cs typeface="Times New Roman"/>
              </a:rPr>
              <a:t>Sztandar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wprowadza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poczet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sztandarowy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złożony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trójki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ubranych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strój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galowy.</a:t>
            </a:r>
            <a:endParaRPr sz="1200">
              <a:latin typeface="Times New Roman"/>
              <a:cs typeface="Times New Roman"/>
            </a:endParaRPr>
          </a:p>
          <a:p>
            <a:pPr algn="just" marL="229235" marR="9525" indent="-217170">
              <a:lnSpc>
                <a:spcPct val="144200"/>
              </a:lnSpc>
              <a:spcBef>
                <a:spcPts val="225"/>
              </a:spcBef>
              <a:buFont typeface="Times New Roman"/>
              <a:buAutoNum type="arabicPeriod"/>
              <a:tabLst>
                <a:tab pos="313690" algn="l"/>
              </a:tabLst>
            </a:pPr>
            <a:r>
              <a:rPr dirty="0"/>
              <a:t>	</a:t>
            </a:r>
            <a:r>
              <a:rPr dirty="0" sz="1200">
                <a:latin typeface="Times New Roman"/>
                <a:cs typeface="Times New Roman"/>
              </a:rPr>
              <a:t>Skład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pocztu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sztandarowego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(oraz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pocztu</a:t>
            </a:r>
            <a:r>
              <a:rPr dirty="0" sz="1200" spc="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zastępczego)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zatwierdza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Rada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Pedagogiczna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posiedzeniu Rady.</a:t>
            </a:r>
            <a:endParaRPr sz="1200">
              <a:latin typeface="Times New Roman"/>
              <a:cs typeface="Times New Roman"/>
            </a:endParaRPr>
          </a:p>
          <a:p>
            <a:pPr algn="just" marL="229235" marR="13970" indent="-217170">
              <a:lnSpc>
                <a:spcPct val="144400"/>
              </a:lnSpc>
              <a:spcBef>
                <a:spcPts val="225"/>
              </a:spcBef>
              <a:buFont typeface="Times New Roman"/>
              <a:buAutoNum type="arabicPeriod"/>
              <a:tabLst>
                <a:tab pos="313690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Uczniowie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wybrani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pocztu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sztandarowego</a:t>
            </a:r>
            <a:r>
              <a:rPr dirty="0" sz="1200">
                <a:latin typeface="Times New Roman"/>
                <a:cs typeface="Times New Roman"/>
              </a:rPr>
              <a:t> powinni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wyróżniać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bardzo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dobrymi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wynikami 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nauce </a:t>
            </a:r>
            <a:r>
              <a:rPr dirty="0" sz="1200">
                <a:latin typeface="Times New Roman"/>
                <a:cs typeface="Times New Roman"/>
              </a:rPr>
              <a:t>i wzorowym </a:t>
            </a:r>
            <a:r>
              <a:rPr dirty="0" sz="1200" spc="-5">
                <a:latin typeface="Times New Roman"/>
                <a:cs typeface="Times New Roman"/>
              </a:rPr>
              <a:t>zachowaniem.</a:t>
            </a:r>
            <a:endParaRPr sz="1200">
              <a:latin typeface="Times New Roman"/>
              <a:cs typeface="Times New Roman"/>
            </a:endParaRPr>
          </a:p>
          <a:p>
            <a:pPr algn="just" marL="2964815">
              <a:lnSpc>
                <a:spcPct val="10000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48</a:t>
            </a:r>
            <a:endParaRPr sz="1200">
              <a:latin typeface="Times New Roman"/>
              <a:cs typeface="Times New Roman"/>
            </a:endParaRPr>
          </a:p>
          <a:p>
            <a:pPr algn="just" marL="313055" indent="-300990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313690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stosuje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ceremoniał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związany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organizowaniem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uroczystości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szkolnych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endParaRPr sz="1200">
              <a:latin typeface="Times New Roman"/>
              <a:cs typeface="Times New Roman"/>
            </a:endParaRPr>
          </a:p>
          <a:p>
            <a:pPr algn="just" marL="22923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stosowaniem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sztandaru.</a:t>
            </a:r>
            <a:endParaRPr sz="1200">
              <a:latin typeface="Times New Roman"/>
              <a:cs typeface="Times New Roman"/>
            </a:endParaRPr>
          </a:p>
          <a:p>
            <a:pPr algn="just" marL="229235" marR="8255" indent="-217170">
              <a:lnSpc>
                <a:spcPct val="143800"/>
              </a:lnSpc>
              <a:spcBef>
                <a:spcPts val="235"/>
              </a:spcBef>
              <a:buAutoNum type="arabicPeriod" startAt="2"/>
              <a:tabLst>
                <a:tab pos="313690" algn="l"/>
              </a:tabLst>
            </a:pPr>
            <a:r>
              <a:rPr dirty="0" sz="1200" spc="-10">
                <a:latin typeface="Times New Roman"/>
                <a:cs typeface="Times New Roman"/>
              </a:rPr>
              <a:t>Ceremoniał</a:t>
            </a:r>
            <a:r>
              <a:rPr dirty="0" sz="1200" spc="-5">
                <a:latin typeface="Times New Roman"/>
                <a:cs typeface="Times New Roman"/>
              </a:rPr>
              <a:t> szkolny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opisem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sposobów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przeprowadzania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uroczystości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szkolnych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organizowanych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udziałem sztandaru </a:t>
            </a:r>
            <a:r>
              <a:rPr dirty="0" sz="1200" spc="-10">
                <a:latin typeface="Times New Roman"/>
                <a:cs typeface="Times New Roman"/>
              </a:rPr>
              <a:t>szkoły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okazji </a:t>
            </a:r>
            <a:r>
              <a:rPr dirty="0" sz="1200" spc="-10">
                <a:latin typeface="Times New Roman"/>
                <a:cs typeface="Times New Roman"/>
              </a:rPr>
              <a:t>świąt narodowych, ważnych rocznic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wydarzeń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życiu</a:t>
            </a:r>
            <a:r>
              <a:rPr dirty="0" sz="1200" spc="-10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algn="just" marL="313055" indent="-300990">
              <a:lnSpc>
                <a:spcPct val="100000"/>
              </a:lnSpc>
              <a:spcBef>
                <a:spcPts val="875"/>
              </a:spcBef>
              <a:buAutoNum type="arabicPeriod" startAt="2"/>
              <a:tabLst>
                <a:tab pos="313690" algn="l"/>
              </a:tabLst>
            </a:pPr>
            <a:r>
              <a:rPr dirty="0" sz="1200" spc="-5">
                <a:latin typeface="Times New Roman"/>
                <a:cs typeface="Times New Roman"/>
              </a:rPr>
              <a:t>Jako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tradycję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szkolną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przyjmuje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organizowanie:</a:t>
            </a:r>
            <a:endParaRPr sz="1200">
              <a:latin typeface="Times New Roman"/>
              <a:cs typeface="Times New Roman"/>
            </a:endParaRPr>
          </a:p>
          <a:p>
            <a:pPr lvl="1" marL="541655" indent="-313055">
              <a:lnSpc>
                <a:spcPct val="100000"/>
              </a:lnSpc>
              <a:spcBef>
                <a:spcPts val="1140"/>
              </a:spcBef>
              <a:buAutoNum type="arabicParenR"/>
              <a:tabLst>
                <a:tab pos="541655" algn="l"/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Uroczystej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inauguracji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szkolnego.</a:t>
            </a:r>
            <a:endParaRPr sz="1200">
              <a:latin typeface="Times New Roman"/>
              <a:cs typeface="Times New Roman"/>
            </a:endParaRPr>
          </a:p>
          <a:p>
            <a:pPr lvl="1" marL="541655" indent="-313055">
              <a:lnSpc>
                <a:spcPct val="100000"/>
              </a:lnSpc>
              <a:spcBef>
                <a:spcPts val="1145"/>
              </a:spcBef>
              <a:buAutoNum type="arabicParenR"/>
              <a:tabLst>
                <a:tab pos="541655" algn="l"/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Pasowania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pierwszych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podstawowej.</a:t>
            </a:r>
            <a:endParaRPr sz="1200">
              <a:latin typeface="Times New Roman"/>
              <a:cs typeface="Times New Roman"/>
            </a:endParaRPr>
          </a:p>
          <a:p>
            <a:pPr lvl="1" marL="541655" indent="-313055">
              <a:lnSpc>
                <a:spcPct val="100000"/>
              </a:lnSpc>
              <a:spcBef>
                <a:spcPts val="1125"/>
              </a:spcBef>
              <a:buAutoNum type="arabicParenR"/>
              <a:tabLst>
                <a:tab pos="541655" algn="l"/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Święta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541655" indent="-313055">
              <a:lnSpc>
                <a:spcPct val="100000"/>
              </a:lnSpc>
              <a:spcBef>
                <a:spcPts val="1140"/>
              </a:spcBef>
              <a:buAutoNum type="arabicParenR"/>
              <a:tabLst>
                <a:tab pos="541655" algn="l"/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Uroczystego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zakończenia</a:t>
            </a:r>
            <a:r>
              <a:rPr dirty="0" sz="1200">
                <a:latin typeface="Times New Roman"/>
                <a:cs typeface="Times New Roman"/>
              </a:rPr>
              <a:t> roku </a:t>
            </a:r>
            <a:r>
              <a:rPr dirty="0" sz="1200" spc="-5">
                <a:latin typeface="Times New Roman"/>
                <a:cs typeface="Times New Roman"/>
              </a:rPr>
              <a:t>szkolnego.</a:t>
            </a:r>
            <a:endParaRPr sz="1200">
              <a:latin typeface="Times New Roman"/>
              <a:cs typeface="Times New Roman"/>
            </a:endParaRPr>
          </a:p>
          <a:p>
            <a:pPr lvl="1" marL="541655" indent="-313055">
              <a:lnSpc>
                <a:spcPct val="100000"/>
              </a:lnSpc>
              <a:spcBef>
                <a:spcPts val="1130"/>
              </a:spcBef>
              <a:buAutoNum type="arabicParenR"/>
              <a:tabLst>
                <a:tab pos="541655" algn="l"/>
                <a:tab pos="542290" algn="l"/>
              </a:tabLst>
            </a:pPr>
            <a:r>
              <a:rPr dirty="0" sz="1200" spc="-5">
                <a:latin typeface="Times New Roman"/>
                <a:cs typeface="Times New Roman"/>
              </a:rPr>
              <a:t>Obchody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świąt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narodowych.</a:t>
            </a:r>
            <a:endParaRPr sz="1200">
              <a:latin typeface="Times New Roman"/>
              <a:cs typeface="Times New Roman"/>
            </a:endParaRPr>
          </a:p>
          <a:p>
            <a:pPr lvl="1" marL="546100" indent="-3054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546100" algn="l"/>
                <a:tab pos="546735" algn="l"/>
              </a:tabLst>
            </a:pPr>
            <a:r>
              <a:rPr dirty="0" sz="1200" spc="-5">
                <a:latin typeface="Times New Roman"/>
                <a:cs typeface="Times New Roman"/>
              </a:rPr>
              <a:t>Inne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uroczystości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odbywające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udziałem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313055" indent="-300990">
              <a:lnSpc>
                <a:spcPct val="100000"/>
              </a:lnSpc>
              <a:spcBef>
                <a:spcPts val="860"/>
              </a:spcBef>
              <a:buAutoNum type="arabicPeriod" startAt="2"/>
              <a:tabLst>
                <a:tab pos="313055" algn="l"/>
                <a:tab pos="313690" algn="l"/>
              </a:tabLst>
            </a:pPr>
            <a:r>
              <a:rPr dirty="0" sz="1200" spc="-5">
                <a:latin typeface="Times New Roman"/>
                <a:cs typeface="Times New Roman"/>
              </a:rPr>
              <a:t>Do</a:t>
            </a:r>
            <a:r>
              <a:rPr dirty="0" sz="1200">
                <a:latin typeface="Times New Roman"/>
                <a:cs typeface="Times New Roman"/>
              </a:rPr>
              <a:t> symboli </a:t>
            </a:r>
            <a:r>
              <a:rPr dirty="0" sz="1200" spc="-5">
                <a:latin typeface="Times New Roman"/>
                <a:cs typeface="Times New Roman"/>
              </a:rPr>
              <a:t>stosowanych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Szkołę</a:t>
            </a:r>
            <a:r>
              <a:rPr dirty="0" sz="1200" spc="-5">
                <a:latin typeface="Times New Roman"/>
                <a:cs typeface="Times New Roman"/>
              </a:rPr>
              <a:t> Podstawową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Mokrem</a:t>
            </a:r>
            <a:r>
              <a:rPr dirty="0" sz="1200">
                <a:latin typeface="Times New Roman"/>
                <a:cs typeface="Times New Roman"/>
              </a:rPr>
              <a:t> należą:</a:t>
            </a:r>
            <a:endParaRPr sz="1200">
              <a:latin typeface="Times New Roman"/>
              <a:cs typeface="Times New Roman"/>
            </a:endParaRPr>
          </a:p>
          <a:p>
            <a:pPr lvl="1" marL="313055" marR="5080" indent="-229235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313690" algn="l"/>
              </a:tabLst>
            </a:pPr>
            <a:r>
              <a:rPr dirty="0" sz="1200" spc="-5">
                <a:latin typeface="Times New Roman"/>
                <a:cs typeface="Times New Roman"/>
              </a:rPr>
              <a:t>Hymn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treści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umieszczonej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papierowym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dokumencie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znajduje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bibliotece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szkolnej;</a:t>
            </a:r>
            <a:endParaRPr sz="1200">
              <a:latin typeface="Times New Roman"/>
              <a:cs typeface="Times New Roman"/>
            </a:endParaRPr>
          </a:p>
          <a:p>
            <a:pPr lvl="2" marL="715010" indent="-229235">
              <a:lnSpc>
                <a:spcPct val="100000"/>
              </a:lnSpc>
              <a:spcBef>
                <a:spcPts val="640"/>
              </a:spcBef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znajomość </a:t>
            </a:r>
            <a:r>
              <a:rPr dirty="0" sz="1200">
                <a:latin typeface="Times New Roman"/>
                <a:cs typeface="Times New Roman"/>
              </a:rPr>
              <a:t>hymnu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 obowiązkiem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ucznia,</a:t>
            </a:r>
            <a:endParaRPr sz="1200">
              <a:latin typeface="Times New Roman"/>
              <a:cs typeface="Times New Roman"/>
            </a:endParaRPr>
          </a:p>
          <a:p>
            <a:pPr lvl="2" marL="715010" indent="-229235">
              <a:lnSpc>
                <a:spcPct val="100000"/>
              </a:lnSpc>
              <a:spcBef>
                <a:spcPts val="625"/>
              </a:spcBef>
              <a:buAutoNum type="alphaLcParenR"/>
              <a:tabLst>
                <a:tab pos="715645" algn="l"/>
              </a:tabLst>
            </a:pPr>
            <a:r>
              <a:rPr dirty="0" sz="1200">
                <a:latin typeface="Times New Roman"/>
                <a:cs typeface="Times New Roman"/>
              </a:rPr>
              <a:t>hymn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odśpiewuje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uroczystości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szkolnych;</a:t>
            </a:r>
            <a:endParaRPr sz="1200">
              <a:latin typeface="Times New Roman"/>
              <a:cs typeface="Times New Roman"/>
            </a:endParaRPr>
          </a:p>
          <a:p>
            <a:pPr lvl="2" marL="715010" indent="-229235">
              <a:lnSpc>
                <a:spcPct val="100000"/>
              </a:lnSpc>
              <a:spcBef>
                <a:spcPts val="635"/>
              </a:spcBef>
              <a:buAutoNum type="alphaLcParenR"/>
              <a:tabLst>
                <a:tab pos="715645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odśpiewywania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hymnu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przyjmuje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postawę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zasadniczą;</a:t>
            </a:r>
            <a:endParaRPr sz="1200">
              <a:latin typeface="Times New Roman"/>
              <a:cs typeface="Times New Roman"/>
            </a:endParaRPr>
          </a:p>
          <a:p>
            <a:pPr lvl="1" marL="313055" indent="-22987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13690" algn="l"/>
              </a:tabLst>
            </a:pPr>
            <a:r>
              <a:rPr dirty="0" sz="1200" spc="-5">
                <a:latin typeface="Times New Roman"/>
                <a:cs typeface="Times New Roman"/>
              </a:rPr>
              <a:t>Sztandar szkoły </a:t>
            </a:r>
            <a:r>
              <a:rPr dirty="0" sz="1200">
                <a:latin typeface="Times New Roman"/>
                <a:cs typeface="Times New Roman"/>
              </a:rPr>
              <a:t>umieszczony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gablocie.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209015" rIns="0" bIns="0" rtlCol="0" vert="horz">
            <a:spAutoFit/>
          </a:bodyPr>
          <a:lstStyle/>
          <a:p>
            <a:pPr marL="2513330">
              <a:lnSpc>
                <a:spcPts val="1190"/>
              </a:lnSpc>
            </a:pPr>
            <a:r>
              <a:rPr dirty="0" spc="-5"/>
              <a:t>62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22808" y="438404"/>
            <a:ext cx="6139815" cy="5868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25120" marR="5715" indent="-229235">
              <a:lnSpc>
                <a:spcPct val="143700"/>
              </a:lnSpc>
              <a:spcBef>
                <a:spcPts val="95"/>
              </a:spcBef>
              <a:buAutoNum type="arabicParenR" startAt="3"/>
              <a:tabLst>
                <a:tab pos="325755" algn="l"/>
              </a:tabLst>
            </a:pPr>
            <a:r>
              <a:rPr dirty="0" sz="1200">
                <a:latin typeface="Times New Roman"/>
                <a:cs typeface="Times New Roman"/>
              </a:rPr>
              <a:t>Skład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sposób</a:t>
            </a:r>
            <a:r>
              <a:rPr dirty="0" sz="1200">
                <a:latin typeface="Times New Roman"/>
                <a:cs typeface="Times New Roman"/>
              </a:rPr>
              <a:t> wyboru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pocztu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sztandarowego,</a:t>
            </a:r>
            <a:r>
              <a:rPr dirty="0" sz="1200">
                <a:latin typeface="Times New Roman"/>
                <a:cs typeface="Times New Roman"/>
              </a:rPr>
              <a:t> opis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wprowadzania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wyprowadzania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sztandaru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także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zachowania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pocztu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uroczystości,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których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sztandar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stosowany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5">
                <a:latin typeface="Times New Roman"/>
                <a:cs typeface="Times New Roman"/>
              </a:rPr>
              <a:t>sposób dekorowania sztandaru </a:t>
            </a:r>
            <a:r>
              <a:rPr dirty="0" sz="1200">
                <a:latin typeface="Times New Roman"/>
                <a:cs typeface="Times New Roman"/>
              </a:rPr>
              <a:t>kirem opisuje </a:t>
            </a:r>
            <a:r>
              <a:rPr dirty="0" sz="1200" spc="-5">
                <a:latin typeface="Times New Roman"/>
                <a:cs typeface="Times New Roman"/>
              </a:rPr>
              <a:t>instrukcja stosowania sztandaru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325120" marR="10795" indent="-229235">
              <a:lnSpc>
                <a:spcPct val="143300"/>
              </a:lnSpc>
              <a:spcBef>
                <a:spcPts val="10"/>
              </a:spcBef>
              <a:buAutoNum type="arabicParenR" startAt="3"/>
              <a:tabLst>
                <a:tab pos="325755" algn="l"/>
              </a:tabLst>
            </a:pPr>
            <a:r>
              <a:rPr dirty="0" sz="1200" spc="-5">
                <a:latin typeface="Times New Roman"/>
                <a:cs typeface="Times New Roman"/>
              </a:rPr>
              <a:t>Poczet sztandarowy </a:t>
            </a:r>
            <a:r>
              <a:rPr dirty="0" sz="1200">
                <a:latin typeface="Times New Roman"/>
                <a:cs typeface="Times New Roman"/>
              </a:rPr>
              <a:t>posiada insygnia w </a:t>
            </a:r>
            <a:r>
              <a:rPr dirty="0" sz="1200" spc="-5">
                <a:latin typeface="Times New Roman"/>
                <a:cs typeface="Times New Roman"/>
              </a:rPr>
              <a:t>postaci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białych rękawiczek </a:t>
            </a:r>
            <a:r>
              <a:rPr dirty="0" sz="1200">
                <a:latin typeface="Times New Roman"/>
                <a:cs typeface="Times New Roman"/>
              </a:rPr>
              <a:t>oraz biało </a:t>
            </a:r>
            <a:r>
              <a:rPr dirty="0" sz="1200" spc="-5">
                <a:latin typeface="Times New Roman"/>
                <a:cs typeface="Times New Roman"/>
              </a:rPr>
              <a:t>czerwonych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szarf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przechowywanych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gablocie wraz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 </a:t>
            </a:r>
            <a:r>
              <a:rPr dirty="0" sz="1200">
                <a:latin typeface="Times New Roman"/>
                <a:cs typeface="Times New Roman"/>
              </a:rPr>
              <a:t>sztandarem,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553720" indent="-541655">
              <a:lnSpc>
                <a:spcPct val="100000"/>
              </a:lnSpc>
              <a:buSzPct val="133333"/>
              <a:buFont typeface="Times New Roman"/>
              <a:buAutoNum type="romanUcPeriod" startAt="8"/>
              <a:tabLst>
                <a:tab pos="55435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POST</a:t>
            </a:r>
            <a:r>
              <a:rPr dirty="0" sz="1200" spc="-5" b="1">
                <a:latin typeface="Times New Roman"/>
                <a:cs typeface="Times New Roman"/>
              </a:rPr>
              <a:t>ANOWIENIA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KOŃCOWE</a:t>
            </a:r>
            <a:endParaRPr sz="1200">
              <a:latin typeface="Times New Roman"/>
              <a:cs typeface="Times New Roman"/>
            </a:endParaRPr>
          </a:p>
          <a:p>
            <a:pPr marL="2977515">
              <a:lnSpc>
                <a:spcPct val="100000"/>
              </a:lnSpc>
              <a:spcBef>
                <a:spcPts val="54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49</a:t>
            </a:r>
            <a:endParaRPr sz="1200">
              <a:latin typeface="Times New Roman"/>
              <a:cs typeface="Times New Roman"/>
            </a:endParaRPr>
          </a:p>
          <a:p>
            <a:pPr lvl="1" marL="96520" marR="5080">
              <a:lnSpc>
                <a:spcPct val="143300"/>
              </a:lnSpc>
              <a:spcBef>
                <a:spcPts val="465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przygotowuje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projekt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zmian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uchwala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zmiany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uchwala Statut.</a:t>
            </a:r>
            <a:endParaRPr sz="1200">
              <a:latin typeface="Times New Roman"/>
              <a:cs typeface="Times New Roman"/>
            </a:endParaRPr>
          </a:p>
          <a:p>
            <a:pPr lvl="1" marL="96520" marR="9525">
              <a:lnSpc>
                <a:spcPct val="143300"/>
              </a:lnSpc>
              <a:spcBef>
                <a:spcPts val="15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zmianę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wnieść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każdy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kolegialny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także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 </a:t>
            </a:r>
            <a:r>
              <a:rPr dirty="0" sz="1200">
                <a:latin typeface="Times New Roman"/>
                <a:cs typeface="Times New Roman"/>
              </a:rPr>
              <a:t>nadzoru </a:t>
            </a:r>
            <a:r>
              <a:rPr dirty="0" sz="1200" spc="-5">
                <a:latin typeface="Times New Roman"/>
                <a:cs typeface="Times New Roman"/>
              </a:rPr>
              <a:t>pedagogicznego</a:t>
            </a:r>
            <a:r>
              <a:rPr dirty="0" sz="1200">
                <a:latin typeface="Times New Roman"/>
                <a:cs typeface="Times New Roman"/>
              </a:rPr>
              <a:t> i organ prowadzący.</a:t>
            </a:r>
            <a:endParaRPr sz="1200">
              <a:latin typeface="Times New Roman"/>
              <a:cs typeface="Times New Roman"/>
            </a:endParaRPr>
          </a:p>
          <a:p>
            <a:pPr lvl="1" marL="276225" indent="-180340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ciągu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14 dni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 </a:t>
            </a:r>
            <a:r>
              <a:rPr dirty="0" sz="1200" spc="-5">
                <a:latin typeface="Times New Roman"/>
                <a:cs typeface="Times New Roman"/>
              </a:rPr>
              <a:t>nowelizacji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Statutu, </a:t>
            </a:r>
            <a:r>
              <a:rPr dirty="0" sz="1200" spc="-5">
                <a:latin typeface="Times New Roman"/>
                <a:cs typeface="Times New Roman"/>
              </a:rPr>
              <a:t>opracowuje</a:t>
            </a:r>
            <a:r>
              <a:rPr dirty="0" sz="1200">
                <a:latin typeface="Times New Roman"/>
                <a:cs typeface="Times New Roman"/>
              </a:rPr>
              <a:t> tekst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jednolity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Statutu.</a:t>
            </a:r>
            <a:endParaRPr sz="1200">
              <a:latin typeface="Times New Roman"/>
              <a:cs typeface="Times New Roman"/>
            </a:endParaRPr>
          </a:p>
          <a:p>
            <a:pPr lvl="1" marL="96520" marR="9525">
              <a:lnSpc>
                <a:spcPts val="2080"/>
              </a:lnSpc>
              <a:spcBef>
                <a:spcPts val="160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przygotowaniu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tekstu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jednolitego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odpowiedzialny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upublicznienie społeczności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szkolnej.</a:t>
            </a:r>
            <a:endParaRPr sz="1200">
              <a:latin typeface="Times New Roman"/>
              <a:cs typeface="Times New Roman"/>
            </a:endParaRPr>
          </a:p>
          <a:p>
            <a:pPr lvl="1" marL="276225" indent="-18034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Niniejszy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udostępnia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się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wszystkim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zainteresowanym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bibliotece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na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40"/>
              </a:spcBef>
            </a:pPr>
            <a:r>
              <a:rPr dirty="0" sz="1200">
                <a:latin typeface="Times New Roman"/>
                <a:cs typeface="Times New Roman"/>
              </a:rPr>
              <a:t>stronie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internetowej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marL="3206115">
              <a:lnSpc>
                <a:spcPts val="1410"/>
              </a:lnSpc>
              <a:spcBef>
                <a:spcPts val="620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50</a:t>
            </a:r>
            <a:endParaRPr sz="1200">
              <a:latin typeface="Times New Roman"/>
              <a:cs typeface="Times New Roman"/>
            </a:endParaRPr>
          </a:p>
          <a:p>
            <a:pPr marL="276225" indent="-180340">
              <a:lnSpc>
                <a:spcPts val="1410"/>
              </a:lnSpc>
              <a:buAutoNum type="arabicPeriod"/>
              <a:tabLst>
                <a:tab pos="276860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dniem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wejścia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życie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niniejszego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Statutu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traci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moc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„Statut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Podstawowej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im.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księdza</a:t>
            </a:r>
            <a:endParaRPr sz="120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640"/>
              </a:spcBef>
            </a:pPr>
            <a:r>
              <a:rPr dirty="0" sz="1200" spc="-5">
                <a:latin typeface="Times New Roman"/>
                <a:cs typeface="Times New Roman"/>
              </a:rPr>
              <a:t>Jana Twardowskiego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Mokrem”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dnia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14.09.2020 </a:t>
            </a:r>
            <a:r>
              <a:rPr dirty="0" sz="1200" spc="-5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  <a:p>
            <a:pPr marL="276225" indent="-180340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Niniejszy </a:t>
            </a:r>
            <a:r>
              <a:rPr dirty="0" sz="1200">
                <a:latin typeface="Times New Roman"/>
                <a:cs typeface="Times New Roman"/>
              </a:rPr>
              <a:t>Statut </a:t>
            </a:r>
            <a:r>
              <a:rPr dirty="0" sz="1200" spc="-5">
                <a:latin typeface="Times New Roman"/>
                <a:cs typeface="Times New Roman"/>
              </a:rPr>
              <a:t>wchodzi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życie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dniem 02.10.2023 </a:t>
            </a:r>
            <a:r>
              <a:rPr dirty="0" sz="1200" spc="-5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64330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r>
              <a:rPr dirty="0" sz="1000" spc="-5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2808" y="438404"/>
            <a:ext cx="6137910" cy="93325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553720" marR="6985" indent="-228600">
              <a:lnSpc>
                <a:spcPct val="143800"/>
              </a:lnSpc>
              <a:spcBef>
                <a:spcPts val="90"/>
              </a:spcBef>
              <a:buAutoNum type="arabicParenR" startAt="3"/>
              <a:tabLst>
                <a:tab pos="55435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>
                <a:latin typeface="Times New Roman"/>
                <a:cs typeface="Times New Roman"/>
              </a:rPr>
              <a:t> przerw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między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lekcjami</a:t>
            </a:r>
            <a:r>
              <a:rPr dirty="0" sz="1200">
                <a:latin typeface="Times New Roman"/>
                <a:cs typeface="Times New Roman"/>
              </a:rPr>
              <a:t> 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rozpoczęciem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zakończeniu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nauczyciele pełnią </a:t>
            </a:r>
            <a:r>
              <a:rPr dirty="0" sz="1200">
                <a:latin typeface="Times New Roman"/>
                <a:cs typeface="Times New Roman"/>
              </a:rPr>
              <a:t>dyżury na terenie </a:t>
            </a:r>
            <a:r>
              <a:rPr dirty="0" sz="1200" spc="-5">
                <a:latin typeface="Times New Roman"/>
                <a:cs typeface="Times New Roman"/>
              </a:rPr>
              <a:t>szkoły </a:t>
            </a:r>
            <a:r>
              <a:rPr dirty="0" sz="1200">
                <a:latin typeface="Times New Roman"/>
                <a:cs typeface="Times New Roman"/>
              </a:rPr>
              <a:t>i boiska </a:t>
            </a:r>
            <a:r>
              <a:rPr dirty="0" sz="1200" spc="-5">
                <a:latin typeface="Times New Roman"/>
                <a:cs typeface="Times New Roman"/>
              </a:rPr>
              <a:t>szkolnego zgodnie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regulaminem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dyżurów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ustalonym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>
                <a:latin typeface="Times New Roman"/>
                <a:cs typeface="Times New Roman"/>
              </a:rPr>
              <a:t> planem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dyżurów.</a:t>
            </a:r>
            <a:endParaRPr sz="1200">
              <a:latin typeface="Times New Roman"/>
              <a:cs typeface="Times New Roman"/>
            </a:endParaRPr>
          </a:p>
          <a:p>
            <a:pPr algn="just" marL="553720" indent="-228600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Nad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bezpieczeństwem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czuwają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również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inni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pracownicy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3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reagując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endParaRPr sz="1200">
              <a:latin typeface="Times New Roman"/>
              <a:cs typeface="Times New Roman"/>
            </a:endParaRPr>
          </a:p>
          <a:p>
            <a:pPr algn="just" marL="553720" marR="5715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zachowania niezgodne </a:t>
            </a:r>
            <a:r>
              <a:rPr dirty="0" sz="1200">
                <a:latin typeface="Times New Roman"/>
                <a:cs typeface="Times New Roman"/>
              </a:rPr>
              <a:t>z ustalonymi na </a:t>
            </a:r>
            <a:r>
              <a:rPr dirty="0" sz="1200" spc="-5">
                <a:latin typeface="Times New Roman"/>
                <a:cs typeface="Times New Roman"/>
              </a:rPr>
              <a:t>terenie szkoły </a:t>
            </a:r>
            <a:r>
              <a:rPr dirty="0" sz="1200">
                <a:latin typeface="Times New Roman"/>
                <a:cs typeface="Times New Roman"/>
              </a:rPr>
              <a:t>normami </a:t>
            </a:r>
            <a:r>
              <a:rPr dirty="0" sz="1200" spc="-5">
                <a:latin typeface="Times New Roman"/>
                <a:cs typeface="Times New Roman"/>
              </a:rPr>
              <a:t>oraz zwracając uwagę </a:t>
            </a:r>
            <a:r>
              <a:rPr dirty="0" sz="1200">
                <a:latin typeface="Times New Roman"/>
                <a:cs typeface="Times New Roman"/>
              </a:rPr>
              <a:t>na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które </a:t>
            </a:r>
            <a:r>
              <a:rPr dirty="0" sz="1200">
                <a:latin typeface="Times New Roman"/>
                <a:cs typeface="Times New Roman"/>
              </a:rPr>
              <a:t>mogą mieć</a:t>
            </a:r>
            <a:r>
              <a:rPr dirty="0" sz="1200" spc="-5">
                <a:latin typeface="Times New Roman"/>
                <a:cs typeface="Times New Roman"/>
              </a:rPr>
              <a:t> wpływ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5">
                <a:latin typeface="Times New Roman"/>
                <a:cs typeface="Times New Roman"/>
              </a:rPr>
              <a:t> bezpieczeństwo uczniów.</a:t>
            </a:r>
            <a:endParaRPr sz="1200">
              <a:latin typeface="Times New Roman"/>
              <a:cs typeface="Times New Roman"/>
            </a:endParaRPr>
          </a:p>
          <a:p>
            <a:pPr algn="just" marL="553720" indent="-228600">
              <a:lnSpc>
                <a:spcPct val="100000"/>
              </a:lnSpc>
              <a:spcBef>
                <a:spcPts val="620"/>
              </a:spcBef>
              <a:buAutoNum type="arabicParenR" startAt="5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Nauczyciele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prowadzą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działania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edukacyjne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informacyjne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ochroną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algn="just" marL="553720" marR="7620">
              <a:lnSpc>
                <a:spcPct val="1433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zdrowym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stylem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życia,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odżywianiem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aktywnością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fizyczną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czasie</a:t>
            </a:r>
            <a:r>
              <a:rPr dirty="0" sz="1200">
                <a:latin typeface="Times New Roman"/>
                <a:cs typeface="Times New Roman"/>
              </a:rPr>
              <a:t> godzin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>
                <a:latin typeface="Times New Roman"/>
                <a:cs typeface="Times New Roman"/>
              </a:rPr>
              <a:t> i innych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dydaktycznych 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wychowawczych.</a:t>
            </a:r>
            <a:endParaRPr sz="1200">
              <a:latin typeface="Times New Roman"/>
              <a:cs typeface="Times New Roman"/>
            </a:endParaRPr>
          </a:p>
          <a:p>
            <a:pPr algn="just" marL="553720" marR="8255" indent="-228600">
              <a:lnSpc>
                <a:spcPct val="143800"/>
              </a:lnSpc>
              <a:spcBef>
                <a:spcPts val="5"/>
              </a:spcBef>
              <a:buAutoNum type="arabicParenR" startAt="6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 zapewnia </a:t>
            </a:r>
            <a:r>
              <a:rPr dirty="0" sz="1200">
                <a:latin typeface="Times New Roman"/>
                <a:cs typeface="Times New Roman"/>
              </a:rPr>
              <a:t>uczniom opiekę </a:t>
            </a:r>
            <a:r>
              <a:rPr dirty="0" sz="1200" spc="-5">
                <a:latin typeface="Times New Roman"/>
                <a:cs typeface="Times New Roman"/>
              </a:rPr>
              <a:t>zdrowotną poprzez współpracę </a:t>
            </a:r>
            <a:r>
              <a:rPr dirty="0" sz="1200">
                <a:latin typeface="Times New Roman"/>
                <a:cs typeface="Times New Roman"/>
              </a:rPr>
              <a:t>z </a:t>
            </a:r>
            <a:r>
              <a:rPr dirty="0" sz="1200" spc="-5">
                <a:latin typeface="Times New Roman"/>
                <a:cs typeface="Times New Roman"/>
              </a:rPr>
              <a:t>pielęgniarką rezydującą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 terenie szkoły, która </a:t>
            </a:r>
            <a:r>
              <a:rPr dirty="0" sz="1200" spc="-5">
                <a:latin typeface="Times New Roman"/>
                <a:cs typeface="Times New Roman"/>
              </a:rPr>
              <a:t>realizuje zadania </a:t>
            </a:r>
            <a:r>
              <a:rPr dirty="0" sz="1200">
                <a:latin typeface="Times New Roman"/>
                <a:cs typeface="Times New Roman"/>
              </a:rPr>
              <a:t>określone </a:t>
            </a:r>
            <a:r>
              <a:rPr dirty="0" sz="1200" spc="-5">
                <a:latin typeface="Times New Roman"/>
                <a:cs typeface="Times New Roman"/>
              </a:rPr>
              <a:t>odrębnymi </a:t>
            </a:r>
            <a:r>
              <a:rPr dirty="0" sz="1200">
                <a:latin typeface="Times New Roman"/>
                <a:cs typeface="Times New Roman"/>
              </a:rPr>
              <a:t>przepisami </a:t>
            </a:r>
            <a:r>
              <a:rPr dirty="0" sz="1200" spc="-5">
                <a:latin typeface="Times New Roman"/>
                <a:cs typeface="Times New Roman"/>
              </a:rPr>
              <a:t>oraz prowadzi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profilaktykę zdrowotną.</a:t>
            </a:r>
            <a:endParaRPr sz="1200">
              <a:latin typeface="Times New Roman"/>
              <a:cs typeface="Times New Roman"/>
            </a:endParaRPr>
          </a:p>
          <a:p>
            <a:pPr algn="just" marL="553720" marR="6985" indent="-228600">
              <a:lnSpc>
                <a:spcPts val="2080"/>
              </a:lnSpc>
              <a:spcBef>
                <a:spcPts val="165"/>
              </a:spcBef>
              <a:buAutoNum type="arabicParenR" startAt="6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zgodnie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odrębnymi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organizuje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ćwiczenia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ewakuacji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inne,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związane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 przygotowaniem</a:t>
            </a:r>
            <a:r>
              <a:rPr dirty="0" sz="1200">
                <a:latin typeface="Times New Roman"/>
                <a:cs typeface="Times New Roman"/>
              </a:rPr>
              <a:t> uczniów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zagrożenia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odpowiednie</a:t>
            </a:r>
            <a:r>
              <a:rPr dirty="0" sz="1200" spc="-5">
                <a:latin typeface="Times New Roman"/>
                <a:cs typeface="Times New Roman"/>
              </a:rPr>
              <a:t> reagowanie</a:t>
            </a:r>
            <a:r>
              <a:rPr dirty="0" sz="1200">
                <a:latin typeface="Times New Roman"/>
                <a:cs typeface="Times New Roman"/>
              </a:rPr>
              <a:t> na nie.</a:t>
            </a:r>
            <a:endParaRPr sz="1200">
              <a:latin typeface="Times New Roman"/>
              <a:cs typeface="Times New Roman"/>
            </a:endParaRPr>
          </a:p>
          <a:p>
            <a:pPr algn="just" marL="553720" indent="-229235">
              <a:lnSpc>
                <a:spcPct val="100000"/>
              </a:lnSpc>
              <a:spcBef>
                <a:spcPts val="440"/>
              </a:spcBef>
              <a:buAutoNum type="arabicParenR" startAt="6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Omawiane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bezpieczeństwa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godzinach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innych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endParaRPr sz="1200">
              <a:latin typeface="Times New Roman"/>
              <a:cs typeface="Times New Roman"/>
            </a:endParaRPr>
          </a:p>
          <a:p>
            <a:pPr marL="553720" marR="5715" indent="-228600">
              <a:lnSpc>
                <a:spcPct val="143300"/>
              </a:lnSpc>
              <a:spcBef>
                <a:spcPts val="15"/>
              </a:spcBef>
              <a:buAutoNum type="arabicParenR" startAt="6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Na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wniosek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rodziców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pobyt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świetlicy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szkolnej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uczniom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wymagającym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opieki </a:t>
            </a:r>
            <a:r>
              <a:rPr dirty="0" sz="1200" spc="-5">
                <a:latin typeface="Times New Roman"/>
                <a:cs typeface="Times New Roman"/>
              </a:rPr>
              <a:t>przed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zajęciami</a:t>
            </a:r>
            <a:r>
              <a:rPr dirty="0" sz="1200">
                <a:latin typeface="Times New Roman"/>
                <a:cs typeface="Times New Roman"/>
              </a:rPr>
              <a:t> i po </a:t>
            </a:r>
            <a:r>
              <a:rPr dirty="0" sz="1200" spc="-5">
                <a:latin typeface="Times New Roman"/>
                <a:cs typeface="Times New Roman"/>
              </a:rPr>
              <a:t>zajęciach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lekcyjnych.</a:t>
            </a:r>
            <a:endParaRPr sz="1200">
              <a:latin typeface="Times New Roman"/>
              <a:cs typeface="Times New Roman"/>
            </a:endParaRPr>
          </a:p>
          <a:p>
            <a:pPr marL="553720" indent="-229235">
              <a:lnSpc>
                <a:spcPct val="100000"/>
              </a:lnSpc>
              <a:spcBef>
                <a:spcPts val="635"/>
              </a:spcBef>
              <a:buAutoNum type="arabicParenR" startAt="6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</a:t>
            </a:r>
            <a:r>
              <a:rPr dirty="0" sz="1200">
                <a:latin typeface="Times New Roman"/>
                <a:cs typeface="Times New Roman"/>
              </a:rPr>
              <a:t> bhp.</a:t>
            </a:r>
            <a:endParaRPr sz="1200">
              <a:latin typeface="Times New Roman"/>
              <a:cs typeface="Times New Roman"/>
            </a:endParaRPr>
          </a:p>
          <a:p>
            <a:pPr marL="553720" indent="-228600">
              <a:lnSpc>
                <a:spcPct val="100000"/>
              </a:lnSpc>
              <a:spcBef>
                <a:spcPts val="625"/>
              </a:spcBef>
              <a:buAutoNum type="arabicParenR" startAt="6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dostosowanie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stolików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uczniowskich,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krzeseł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innego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rodzaju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sprzętu</a:t>
            </a:r>
            <a:endParaRPr sz="1200">
              <a:latin typeface="Times New Roman"/>
              <a:cs typeface="Times New Roman"/>
            </a:endParaRPr>
          </a:p>
          <a:p>
            <a:pPr marL="553720" marR="889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wzrostu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uczniów,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rodzaju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razie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potrzeby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podjazdy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osób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niepełnosprawnych.</a:t>
            </a:r>
            <a:endParaRPr sz="1200">
              <a:latin typeface="Times New Roman"/>
              <a:cs typeface="Times New Roman"/>
            </a:endParaRPr>
          </a:p>
          <a:p>
            <a:pPr marL="553720" marR="5715" indent="-228600">
              <a:lnSpc>
                <a:spcPct val="143300"/>
              </a:lnSpc>
              <a:spcBef>
                <a:spcPts val="15"/>
              </a:spcBef>
              <a:buAutoNum type="arabicParenR" startAt="12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Systematyczne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omawianie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są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przepisy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ruchu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drogowego,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kształcenie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komunikacyjne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prowadzące </a:t>
            </a:r>
            <a:r>
              <a:rPr dirty="0" sz="1200">
                <a:latin typeface="Times New Roman"/>
                <a:cs typeface="Times New Roman"/>
              </a:rPr>
              <a:t>do uzyskania</a:t>
            </a:r>
            <a:r>
              <a:rPr dirty="0" sz="1200" spc="-5">
                <a:latin typeface="Times New Roman"/>
                <a:cs typeface="Times New Roman"/>
              </a:rPr>
              <a:t> przez </a:t>
            </a:r>
            <a:r>
              <a:rPr dirty="0" sz="1200">
                <a:latin typeface="Times New Roman"/>
                <a:cs typeface="Times New Roman"/>
              </a:rPr>
              <a:t>uczniów </a:t>
            </a:r>
            <a:r>
              <a:rPr dirty="0" sz="1200" spc="-5">
                <a:latin typeface="Times New Roman"/>
                <a:cs typeface="Times New Roman"/>
              </a:rPr>
              <a:t>karty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rowerowej.</a:t>
            </a:r>
            <a:endParaRPr sz="1200">
              <a:latin typeface="Times New Roman"/>
              <a:cs typeface="Times New Roman"/>
            </a:endParaRPr>
          </a:p>
          <a:p>
            <a:pPr marL="553720" indent="-229235">
              <a:lnSpc>
                <a:spcPct val="100000"/>
              </a:lnSpc>
              <a:spcBef>
                <a:spcPts val="635"/>
              </a:spcBef>
              <a:buAutoNum type="arabicParenR" startAt="12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Zapewnia się</a:t>
            </a:r>
            <a:r>
              <a:rPr dirty="0" sz="1200">
                <a:latin typeface="Times New Roman"/>
                <a:cs typeface="Times New Roman"/>
              </a:rPr>
              <a:t> uczniom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warunki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spożycia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posiłku </a:t>
            </a:r>
            <a:r>
              <a:rPr dirty="0" sz="1200" spc="-5">
                <a:latin typeface="Times New Roman"/>
                <a:cs typeface="Times New Roman"/>
              </a:rPr>
              <a:t>obiadowego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stołówce szkolnej.</a:t>
            </a:r>
            <a:endParaRPr sz="1200">
              <a:latin typeface="Times New Roman"/>
              <a:cs typeface="Times New Roman"/>
            </a:endParaRPr>
          </a:p>
          <a:p>
            <a:pPr marL="553720" marR="8255" indent="-228600">
              <a:lnSpc>
                <a:spcPts val="2080"/>
              </a:lnSpc>
              <a:spcBef>
                <a:spcPts val="160"/>
              </a:spcBef>
              <a:buFont typeface="Times New Roman"/>
              <a:buAutoNum type="arabicParenR" startAt="12"/>
              <a:tabLst>
                <a:tab pos="592455" algn="l"/>
              </a:tabLst>
            </a:pPr>
            <a:r>
              <a:rPr dirty="0"/>
              <a:t>	</a:t>
            </a:r>
            <a:r>
              <a:rPr dirty="0" sz="1200" spc="-5">
                <a:latin typeface="Times New Roman"/>
                <a:cs typeface="Times New Roman"/>
              </a:rPr>
              <a:t>Szkoła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stara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utrzymywać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pomieszczenia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szkolne,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budynki,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place,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boisko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sprzęt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stanie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pełnej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sprawności</a:t>
            </a:r>
            <a:r>
              <a:rPr dirty="0" sz="1200">
                <a:latin typeface="Times New Roman"/>
                <a:cs typeface="Times New Roman"/>
              </a:rPr>
              <a:t> i </a:t>
            </a:r>
            <a:r>
              <a:rPr dirty="0" sz="1200" spc="-5">
                <a:latin typeface="Times New Roman"/>
                <a:cs typeface="Times New Roman"/>
              </a:rPr>
              <a:t>stałej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czystości.</a:t>
            </a:r>
            <a:endParaRPr sz="1200">
              <a:latin typeface="Times New Roman"/>
              <a:cs typeface="Times New Roman"/>
            </a:endParaRPr>
          </a:p>
          <a:p>
            <a:pPr marL="553720" indent="-229235">
              <a:lnSpc>
                <a:spcPct val="100000"/>
              </a:lnSpc>
              <a:spcBef>
                <a:spcPts val="445"/>
              </a:spcBef>
              <a:buAutoNum type="arabicParenR" startAt="12"/>
              <a:tabLst>
                <a:tab pos="554355" algn="l"/>
              </a:tabLst>
            </a:pPr>
            <a:r>
              <a:rPr dirty="0" sz="1200" spc="-5">
                <a:latin typeface="Times New Roman"/>
                <a:cs typeface="Times New Roman"/>
              </a:rPr>
              <a:t>Zapewnia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dostosowanie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rozkładu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lekcyjnych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zasad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higieny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umysłowej</a:t>
            </a:r>
            <a:endParaRPr sz="1200">
              <a:latin typeface="Times New Roman"/>
              <a:cs typeface="Times New Roman"/>
            </a:endParaRPr>
          </a:p>
          <a:p>
            <a:pPr marL="55372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uczniów.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553720" indent="-541655">
              <a:lnSpc>
                <a:spcPct val="100000"/>
              </a:lnSpc>
              <a:buSzPct val="133333"/>
              <a:buFont typeface="Times New Roman"/>
              <a:buAutoNum type="romanUcPeriod" startAt="3"/>
              <a:tabLst>
                <a:tab pos="553720" algn="l"/>
                <a:tab pos="554355" algn="l"/>
              </a:tabLst>
            </a:pPr>
            <a:r>
              <a:rPr dirty="0" sz="1200" b="1">
                <a:latin typeface="Times New Roman"/>
                <a:cs typeface="Times New Roman"/>
              </a:rPr>
              <a:t>ORGANA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SZKOŁY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CH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KOMPETENCJE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romanUcPeriod" startAt="3"/>
            </a:pPr>
            <a:endParaRPr sz="1450">
              <a:latin typeface="Times New Roman"/>
              <a:cs typeface="Times New Roman"/>
            </a:endParaRPr>
          </a:p>
          <a:p>
            <a:pPr algn="ctr" marL="54102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lvl="1" marL="402590" indent="-270510">
              <a:lnSpc>
                <a:spcPct val="100000"/>
              </a:lnSpc>
              <a:buAutoNum type="arabicPeriod"/>
              <a:tabLst>
                <a:tab pos="402590" algn="l"/>
                <a:tab pos="403225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Organami Szkoły Podstawowej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Mokrem </a:t>
            </a:r>
            <a:r>
              <a:rPr dirty="0" sz="1200">
                <a:latin typeface="Times New Roman"/>
                <a:cs typeface="Times New Roman"/>
              </a:rPr>
              <a:t>są:</a:t>
            </a:r>
            <a:endParaRPr sz="1200">
              <a:latin typeface="Times New Roman"/>
              <a:cs typeface="Times New Roman"/>
            </a:endParaRPr>
          </a:p>
          <a:p>
            <a:pPr lvl="2" marL="406400" indent="-165735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07034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szkoły;</a:t>
            </a:r>
            <a:endParaRPr sz="1200">
              <a:latin typeface="Times New Roman"/>
              <a:cs typeface="Times New Roman"/>
            </a:endParaRPr>
          </a:p>
          <a:p>
            <a:pPr lvl="2" marL="406400" indent="-16573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07034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Pedagogiczna;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64330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r>
              <a:rPr dirty="0" sz="1000" spc="-5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3204" y="438404"/>
            <a:ext cx="6018530" cy="940117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algn="just" marL="285750" indent="-165735">
              <a:lnSpc>
                <a:spcPct val="100000"/>
              </a:lnSpc>
              <a:spcBef>
                <a:spcPts val="720"/>
              </a:spcBef>
              <a:buAutoNum type="arabicParenR" startAt="3"/>
              <a:tabLst>
                <a:tab pos="286385" algn="l"/>
              </a:tabLst>
            </a:pPr>
            <a:r>
              <a:rPr dirty="0" sz="1200" spc="-5">
                <a:latin typeface="Times New Roman"/>
                <a:cs typeface="Times New Roman"/>
              </a:rPr>
              <a:t>Samorząd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Uczniowski;</a:t>
            </a:r>
            <a:endParaRPr sz="1200">
              <a:latin typeface="Times New Roman"/>
              <a:cs typeface="Times New Roman"/>
            </a:endParaRPr>
          </a:p>
          <a:p>
            <a:pPr algn="just" marL="285750" indent="-165735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286385" algn="l"/>
              </a:tabLst>
            </a:pPr>
            <a:r>
              <a:rPr dirty="0" sz="1200" spc="-5">
                <a:latin typeface="Times New Roman"/>
                <a:cs typeface="Times New Roman"/>
              </a:rPr>
              <a:t>Rada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Rodziców.</a:t>
            </a:r>
            <a:endParaRPr sz="1200">
              <a:latin typeface="Times New Roman"/>
              <a:cs typeface="Times New Roman"/>
            </a:endParaRPr>
          </a:p>
          <a:p>
            <a:pPr algn="just" marL="282575" marR="5080" indent="-270510">
              <a:lnSpc>
                <a:spcPct val="143700"/>
              </a:lnSpc>
              <a:spcBef>
                <a:spcPts val="10"/>
              </a:spcBef>
              <a:buAutoNum type="arabicPeriod" startAt="2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wyższego</a:t>
            </a:r>
            <a:r>
              <a:rPr dirty="0" sz="1200">
                <a:latin typeface="Times New Roman"/>
                <a:cs typeface="Times New Roman"/>
              </a:rPr>
              <a:t> stopnia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Kodeksu</a:t>
            </a:r>
            <a:r>
              <a:rPr dirty="0" sz="1200">
                <a:latin typeface="Times New Roman"/>
                <a:cs typeface="Times New Roman"/>
              </a:rPr>
              <a:t> postępowania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administracyjnego,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stosunku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decyzji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wydawanych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sprawach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zakresu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obowiązku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>
                <a:latin typeface="Times New Roman"/>
                <a:cs typeface="Times New Roman"/>
              </a:rPr>
              <a:t> jest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Kujawsko</a:t>
            </a:r>
            <a:r>
              <a:rPr dirty="0" sz="1200">
                <a:latin typeface="Times New Roman"/>
                <a:cs typeface="Times New Roman"/>
              </a:rPr>
              <a:t> -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Pomorski </a:t>
            </a:r>
            <a:r>
              <a:rPr dirty="0" sz="1200" spc="-5">
                <a:latin typeface="Times New Roman"/>
                <a:cs typeface="Times New Roman"/>
              </a:rPr>
              <a:t>Kurator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Oświaty.</a:t>
            </a:r>
            <a:endParaRPr sz="1200">
              <a:latin typeface="Times New Roman"/>
              <a:cs typeface="Times New Roman"/>
            </a:endParaRPr>
          </a:p>
          <a:p>
            <a:pPr algn="just" marL="282575" marR="7620" indent="-270510">
              <a:lnSpc>
                <a:spcPct val="143300"/>
              </a:lnSpc>
              <a:buAutoNum type="arabicPeriod" startAt="2"/>
              <a:tabLst>
                <a:tab pos="28321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Organem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wyższego</a:t>
            </a:r>
            <a:r>
              <a:rPr dirty="0" sz="1200">
                <a:latin typeface="Times New Roman"/>
                <a:cs typeface="Times New Roman"/>
              </a:rPr>
              <a:t> stopnia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rozumieniu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Kodeksu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postępowania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administracyjnego,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stosunku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decyzji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wydawanych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dyrektora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sprawach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dotyczących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awansu</a:t>
            </a:r>
            <a:endParaRPr sz="1200">
              <a:latin typeface="Times New Roman"/>
              <a:cs typeface="Times New Roman"/>
            </a:endParaRPr>
          </a:p>
          <a:p>
            <a:pPr algn="just" marL="282575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zawodowego </a:t>
            </a:r>
            <a:r>
              <a:rPr dirty="0" sz="1200">
                <a:latin typeface="Times New Roman"/>
                <a:cs typeface="Times New Roman"/>
              </a:rPr>
              <a:t>nauczycieli, jest </a:t>
            </a:r>
            <a:r>
              <a:rPr dirty="0" sz="1200" spc="-5">
                <a:latin typeface="Times New Roman"/>
                <a:cs typeface="Times New Roman"/>
              </a:rPr>
              <a:t>organ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prowadzący</a:t>
            </a:r>
            <a:r>
              <a:rPr dirty="0" sz="1200">
                <a:latin typeface="Times New Roman"/>
                <a:cs typeface="Times New Roman"/>
              </a:rPr>
              <a:t> szkołę.</a:t>
            </a:r>
            <a:endParaRPr sz="1200">
              <a:latin typeface="Times New Roman"/>
              <a:cs typeface="Times New Roman"/>
            </a:endParaRPr>
          </a:p>
          <a:p>
            <a:pPr algn="just" marL="3085465">
              <a:lnSpc>
                <a:spcPts val="1410"/>
              </a:lnSpc>
              <a:spcBef>
                <a:spcPts val="625"/>
              </a:spcBef>
            </a:pPr>
            <a:r>
              <a:rPr dirty="0" sz="1200" b="1">
                <a:latin typeface="Times New Roman"/>
                <a:cs typeface="Times New Roman"/>
              </a:rPr>
              <a:t>§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algn="just" marL="247650" indent="-228600">
              <a:lnSpc>
                <a:spcPts val="1410"/>
              </a:lnSpc>
              <a:buAutoNum type="arabicPeriod"/>
              <a:tabLst>
                <a:tab pos="24828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kieruje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szkołą,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jej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przedstawicielem</a:t>
            </a:r>
            <a:r>
              <a:rPr dirty="0" sz="1200" spc="3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3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zewnątrz,</a:t>
            </a:r>
            <a:r>
              <a:rPr dirty="0" sz="1200" spc="3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r>
              <a:rPr dirty="0" sz="1200" spc="3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przełożonym</a:t>
            </a:r>
            <a:endParaRPr sz="1200">
              <a:latin typeface="Times New Roman"/>
              <a:cs typeface="Times New Roman"/>
            </a:endParaRPr>
          </a:p>
          <a:p>
            <a:pPr algn="just" marL="24765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służbowym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wszystkich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szkoły,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przewodniczącym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Pedagogicznej.</a:t>
            </a:r>
            <a:endParaRPr sz="1200">
              <a:latin typeface="Times New Roman"/>
              <a:cs typeface="Times New Roman"/>
            </a:endParaRPr>
          </a:p>
          <a:p>
            <a:pPr algn="just" marL="247650" indent="-228600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248285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przypadku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nieobecności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jego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pełni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wicedyrektor.</a:t>
            </a:r>
            <a:endParaRPr sz="1200">
              <a:latin typeface="Times New Roman"/>
              <a:cs typeface="Times New Roman"/>
            </a:endParaRPr>
          </a:p>
          <a:p>
            <a:pPr algn="just" marL="247650" indent="-228600">
              <a:lnSpc>
                <a:spcPct val="100000"/>
              </a:lnSpc>
              <a:spcBef>
                <a:spcPts val="640"/>
              </a:spcBef>
              <a:buAutoNum type="arabicPeriod" startAt="2"/>
              <a:tabLst>
                <a:tab pos="248285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>
                <a:latin typeface="Times New Roman"/>
                <a:cs typeface="Times New Roman"/>
              </a:rPr>
              <a:t> jako </a:t>
            </a:r>
            <a:r>
              <a:rPr dirty="0" sz="1200" spc="-5">
                <a:latin typeface="Times New Roman"/>
                <a:cs typeface="Times New Roman"/>
              </a:rPr>
              <a:t>przewodniczący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>
                <a:latin typeface="Times New Roman"/>
                <a:cs typeface="Times New Roman"/>
              </a:rPr>
              <a:t> pedagogicznej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jest zobowiązany</a:t>
            </a:r>
            <a:r>
              <a:rPr dirty="0" sz="1200">
                <a:latin typeface="Times New Roman"/>
                <a:cs typeface="Times New Roman"/>
              </a:rPr>
              <a:t> do:</a:t>
            </a:r>
            <a:endParaRPr sz="1200">
              <a:latin typeface="Times New Roman"/>
              <a:cs typeface="Times New Roman"/>
            </a:endParaRPr>
          </a:p>
          <a:p>
            <a:pPr algn="just" lvl="1" marL="425450" marR="5080" indent="-22606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Tworzenia atmosfery życzliwości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zgodnego współdziałania wszystkich członków </a:t>
            </a:r>
            <a:r>
              <a:rPr dirty="0" sz="1200">
                <a:latin typeface="Times New Roman"/>
                <a:cs typeface="Times New Roman"/>
              </a:rPr>
              <a:t>rady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celu </a:t>
            </a:r>
            <a:r>
              <a:rPr dirty="0" sz="1200" spc="-5">
                <a:latin typeface="Times New Roman"/>
                <a:cs typeface="Times New Roman"/>
              </a:rPr>
              <a:t>podnoszenia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jakości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</a:t>
            </a:r>
            <a:r>
              <a:rPr dirty="0" sz="1200">
                <a:latin typeface="Times New Roman"/>
                <a:cs typeface="Times New Roman"/>
              </a:rPr>
              <a:t> szkoły.</a:t>
            </a:r>
            <a:endParaRPr sz="1200">
              <a:latin typeface="Times New Roman"/>
              <a:cs typeface="Times New Roman"/>
            </a:endParaRPr>
          </a:p>
          <a:p>
            <a:pPr algn="just" lvl="1" marL="425450" indent="-226060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Podejmowania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działań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umożliwiających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rozwiązywanie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sytuacji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konfliktowych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wewnątrz</a:t>
            </a:r>
            <a:endParaRPr sz="1200">
              <a:latin typeface="Times New Roman"/>
              <a:cs typeface="Times New Roman"/>
            </a:endParaRPr>
          </a:p>
          <a:p>
            <a:pPr marL="425450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25"/>
              </a:spcBef>
              <a:buAutoNum type="arabicParenR" startAt="3"/>
              <a:tabLst>
                <a:tab pos="426084" algn="l"/>
                <a:tab pos="998219" algn="l"/>
                <a:tab pos="1208405" algn="l"/>
                <a:tab pos="1883410" algn="l"/>
                <a:tab pos="2288540" algn="l"/>
                <a:tab pos="3339465" algn="l"/>
                <a:tab pos="3973195" algn="l"/>
                <a:tab pos="4410710" algn="l"/>
                <a:tab pos="4587240" algn="l"/>
                <a:tab pos="5271135" algn="l"/>
              </a:tabLst>
            </a:pPr>
            <a:r>
              <a:rPr dirty="0" sz="1200" spc="-5">
                <a:latin typeface="Times New Roman"/>
                <a:cs typeface="Times New Roman"/>
              </a:rPr>
              <a:t>Dbania	</a:t>
            </a:r>
            <a:r>
              <a:rPr dirty="0" sz="1200">
                <a:latin typeface="Times New Roman"/>
                <a:cs typeface="Times New Roman"/>
              </a:rPr>
              <a:t>o	</a:t>
            </a:r>
            <a:r>
              <a:rPr dirty="0" sz="1200" spc="-5">
                <a:latin typeface="Times New Roman"/>
                <a:cs typeface="Times New Roman"/>
              </a:rPr>
              <a:t>autorytet	</a:t>
            </a:r>
            <a:r>
              <a:rPr dirty="0" sz="1200">
                <a:latin typeface="Times New Roman"/>
                <a:cs typeface="Times New Roman"/>
              </a:rPr>
              <a:t>rady	</a:t>
            </a:r>
            <a:r>
              <a:rPr dirty="0" sz="1200" spc="-5">
                <a:latin typeface="Times New Roman"/>
                <a:cs typeface="Times New Roman"/>
              </a:rPr>
              <a:t>pedagogicznej,	</a:t>
            </a:r>
            <a:r>
              <a:rPr dirty="0" sz="1200">
                <a:latin typeface="Times New Roman"/>
                <a:cs typeface="Times New Roman"/>
              </a:rPr>
              <a:t>ochrony	</a:t>
            </a:r>
            <a:r>
              <a:rPr dirty="0" sz="1200" spc="-5">
                <a:latin typeface="Times New Roman"/>
                <a:cs typeface="Times New Roman"/>
              </a:rPr>
              <a:t>praw	</a:t>
            </a:r>
            <a:r>
              <a:rPr dirty="0" sz="1200">
                <a:latin typeface="Times New Roman"/>
                <a:cs typeface="Times New Roman"/>
              </a:rPr>
              <a:t>i	</a:t>
            </a:r>
            <a:r>
              <a:rPr dirty="0" sz="1200" spc="-5">
                <a:latin typeface="Times New Roman"/>
                <a:cs typeface="Times New Roman"/>
              </a:rPr>
              <a:t>godności	nauczycieli,</a:t>
            </a:r>
            <a:endParaRPr sz="1200">
              <a:latin typeface="Times New Roman"/>
              <a:cs typeface="Times New Roman"/>
            </a:endParaRPr>
          </a:p>
          <a:p>
            <a:pPr marL="425450" marR="7620">
              <a:lnSpc>
                <a:spcPct val="1433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oddziaływania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postawę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nauczycieli,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pobudzania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twórczej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pracy,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innowacji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podnoszenia </a:t>
            </a:r>
            <a:r>
              <a:rPr dirty="0" sz="1200">
                <a:latin typeface="Times New Roman"/>
                <a:cs typeface="Times New Roman"/>
              </a:rPr>
              <a:t>kwalifikacji.</a:t>
            </a:r>
            <a:endParaRPr sz="1200">
              <a:latin typeface="Times New Roman"/>
              <a:cs typeface="Times New Roman"/>
            </a:endParaRPr>
          </a:p>
          <a:p>
            <a:pPr lvl="1" marL="425450" marR="9525" indent="-226060">
              <a:lnSpc>
                <a:spcPct val="143500"/>
              </a:lnSpc>
              <a:spcBef>
                <a:spcPts val="10"/>
              </a:spcBef>
              <a:buAutoNum type="arabicParenR" startAt="4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Zapoznawania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obowiązującymi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przepisami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oświatowego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omawiania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trybu i </a:t>
            </a:r>
            <a:r>
              <a:rPr dirty="0" sz="1200" spc="-5">
                <a:latin typeface="Times New Roman"/>
                <a:cs typeface="Times New Roman"/>
              </a:rPr>
              <a:t>form</a:t>
            </a:r>
            <a:r>
              <a:rPr dirty="0" sz="1200">
                <a:latin typeface="Times New Roman"/>
                <a:cs typeface="Times New Roman"/>
              </a:rPr>
              <a:t> ich </a:t>
            </a:r>
            <a:r>
              <a:rPr dirty="0" sz="1200" spc="-5">
                <a:latin typeface="Times New Roman"/>
                <a:cs typeface="Times New Roman"/>
              </a:rPr>
              <a:t>realizacji.</a:t>
            </a:r>
            <a:endParaRPr sz="1200">
              <a:latin typeface="Times New Roman"/>
              <a:cs typeface="Times New Roman"/>
            </a:endParaRPr>
          </a:p>
          <a:p>
            <a:pPr marL="247650" indent="-228600">
              <a:lnSpc>
                <a:spcPct val="100000"/>
              </a:lnSpc>
              <a:spcBef>
                <a:spcPts val="635"/>
              </a:spcBef>
              <a:buAutoNum type="arabicPeriod" startAt="2"/>
              <a:tabLst>
                <a:tab pos="248285" algn="l"/>
              </a:tabLst>
            </a:pPr>
            <a:r>
              <a:rPr dirty="0" sz="1200" spc="-5">
                <a:latin typeface="Times New Roman"/>
                <a:cs typeface="Times New Roman"/>
              </a:rPr>
              <a:t>Do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dyrektora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należy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szczególności: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Kierowanie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działalnością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reprezentowanie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jej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zewnątrz.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Sprawowanie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nadzoru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pedagogicznego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stosunku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zatrudnionych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szkole,</a:t>
            </a:r>
            <a:endParaRPr sz="1200">
              <a:latin typeface="Times New Roman"/>
              <a:cs typeface="Times New Roman"/>
            </a:endParaRPr>
          </a:p>
          <a:p>
            <a:pPr lvl="1" marL="425450" marR="10160" indent="-226060">
              <a:lnSpc>
                <a:spcPts val="2080"/>
              </a:lnSpc>
              <a:spcBef>
                <a:spcPts val="160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Sprawowanie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opieki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uczniami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oraz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stwarzanie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harmonijnego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rozwoju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psychofizycznego</a:t>
            </a:r>
            <a:r>
              <a:rPr dirty="0" sz="1200">
                <a:latin typeface="Times New Roman"/>
                <a:cs typeface="Times New Roman"/>
              </a:rPr>
              <a:t> poprzez</a:t>
            </a:r>
            <a:r>
              <a:rPr dirty="0" sz="1200" spc="-5">
                <a:latin typeface="Times New Roman"/>
                <a:cs typeface="Times New Roman"/>
              </a:rPr>
              <a:t> aktywne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działania </a:t>
            </a:r>
            <a:r>
              <a:rPr dirty="0" sz="1200" spc="-5">
                <a:latin typeface="Times New Roman"/>
                <a:cs typeface="Times New Roman"/>
              </a:rPr>
              <a:t>prozdrowotne.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44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Realizacja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uchwał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rady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podjętych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kompetencji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stanowiących,</a:t>
            </a:r>
            <a:endParaRPr sz="1200">
              <a:latin typeface="Times New Roman"/>
              <a:cs typeface="Times New Roman"/>
            </a:endParaRPr>
          </a:p>
          <a:p>
            <a:pPr lvl="1" marL="425450" marR="6985" indent="-22606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426084" algn="l"/>
                <a:tab pos="1478280" algn="l"/>
                <a:tab pos="2186305" algn="l"/>
                <a:tab pos="3088005" algn="l"/>
                <a:tab pos="3337560" algn="l"/>
                <a:tab pos="3848100" algn="l"/>
                <a:tab pos="4740910" algn="l"/>
                <a:tab pos="5318125" algn="l"/>
              </a:tabLst>
            </a:pPr>
            <a:r>
              <a:rPr dirty="0" sz="1200" spc="-5">
                <a:latin typeface="Times New Roman"/>
                <a:cs typeface="Times New Roman"/>
              </a:rPr>
              <a:t>Dysponowa</a:t>
            </a:r>
            <a:r>
              <a:rPr dirty="0" sz="1200">
                <a:latin typeface="Times New Roman"/>
                <a:cs typeface="Times New Roman"/>
              </a:rPr>
              <a:t>nie	</a:t>
            </a:r>
            <a:r>
              <a:rPr dirty="0" sz="1200" spc="-5">
                <a:latin typeface="Times New Roman"/>
                <a:cs typeface="Times New Roman"/>
              </a:rPr>
              <a:t>środk</a:t>
            </a:r>
            <a:r>
              <a:rPr dirty="0" sz="1200">
                <a:latin typeface="Times New Roman"/>
                <a:cs typeface="Times New Roman"/>
              </a:rPr>
              <a:t>ami	okr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ślon</a:t>
            </a:r>
            <a:r>
              <a:rPr dirty="0" sz="1200">
                <a:latin typeface="Times New Roman"/>
                <a:cs typeface="Times New Roman"/>
              </a:rPr>
              <a:t>ymi	w	</a:t>
            </a:r>
            <a:r>
              <a:rPr dirty="0" sz="1200" spc="-15">
                <a:latin typeface="Times New Roman"/>
                <a:cs typeface="Times New Roman"/>
              </a:rPr>
              <a:t>p</a:t>
            </a:r>
            <a:r>
              <a:rPr dirty="0" sz="1200">
                <a:latin typeface="Times New Roman"/>
                <a:cs typeface="Times New Roman"/>
              </a:rPr>
              <a:t>lanie	fin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nsowym	</a:t>
            </a:r>
            <a:r>
              <a:rPr dirty="0" sz="1200" spc="-5">
                <a:latin typeface="Times New Roman"/>
                <a:cs typeface="Times New Roman"/>
              </a:rPr>
              <a:t>sz</a:t>
            </a:r>
            <a:r>
              <a:rPr dirty="0" sz="1200" spc="10">
                <a:latin typeface="Times New Roman"/>
                <a:cs typeface="Times New Roman"/>
              </a:rPr>
              <a:t>k</a:t>
            </a:r>
            <a:r>
              <a:rPr dirty="0" sz="1200">
                <a:latin typeface="Times New Roman"/>
                <a:cs typeface="Times New Roman"/>
              </a:rPr>
              <a:t>oły,	ponos</a:t>
            </a:r>
            <a:r>
              <a:rPr dirty="0" sz="1200" spc="-5">
                <a:latin typeface="Times New Roman"/>
                <a:cs typeface="Times New Roman"/>
              </a:rPr>
              <a:t>ze</a:t>
            </a:r>
            <a:r>
              <a:rPr dirty="0" sz="1200">
                <a:latin typeface="Times New Roman"/>
                <a:cs typeface="Times New Roman"/>
              </a:rPr>
              <a:t>nie  </a:t>
            </a:r>
            <a:r>
              <a:rPr dirty="0" sz="1200" spc="-5">
                <a:latin typeface="Times New Roman"/>
                <a:cs typeface="Times New Roman"/>
              </a:rPr>
              <a:t>odpowiedzialności</a:t>
            </a:r>
            <a:r>
              <a:rPr dirty="0" sz="1200">
                <a:latin typeface="Times New Roman"/>
                <a:cs typeface="Times New Roman"/>
              </a:rPr>
              <a:t> za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prawidłowe wykorzystanie.</a:t>
            </a:r>
            <a:endParaRPr sz="1200">
              <a:latin typeface="Times New Roman"/>
              <a:cs typeface="Times New Roman"/>
            </a:endParaRPr>
          </a:p>
          <a:p>
            <a:pPr lvl="1" marL="425450" marR="7620" indent="-226060">
              <a:lnSpc>
                <a:spcPct val="143300"/>
              </a:lnSpc>
              <a:spcBef>
                <a:spcPts val="15"/>
              </a:spcBef>
              <a:buAutoNum type="arabicParenR"/>
              <a:tabLst>
                <a:tab pos="426084" algn="l"/>
                <a:tab pos="1477010" algn="l"/>
                <a:tab pos="1997075" algn="l"/>
                <a:tab pos="2878455" algn="l"/>
                <a:tab pos="3110230" algn="l"/>
                <a:tab pos="4152265" algn="l"/>
                <a:tab pos="5271770" algn="l"/>
                <a:tab pos="5960110" algn="l"/>
              </a:tabLst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ykonyw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nie	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ań	</a:t>
            </a:r>
            <a:r>
              <a:rPr dirty="0" sz="1200" spc="-5">
                <a:latin typeface="Times New Roman"/>
                <a:cs typeface="Times New Roman"/>
              </a:rPr>
              <a:t>zwią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ny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	z	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wnie</a:t>
            </a:r>
            <a:r>
              <a:rPr dirty="0" sz="1200">
                <a:latin typeface="Times New Roman"/>
                <a:cs typeface="Times New Roman"/>
              </a:rPr>
              <a:t>niem	b</a:t>
            </a:r>
            <a:r>
              <a:rPr dirty="0" sz="1200" spc="-5">
                <a:latin typeface="Times New Roman"/>
                <a:cs typeface="Times New Roman"/>
              </a:rPr>
              <a:t>ez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ńs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a	u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niom	i  </a:t>
            </a:r>
            <a:r>
              <a:rPr dirty="0" sz="1200" spc="-5">
                <a:latin typeface="Times New Roman"/>
                <a:cs typeface="Times New Roman"/>
              </a:rPr>
              <a:t>nauczycielom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-5">
                <a:latin typeface="Times New Roman"/>
                <a:cs typeface="Times New Roman"/>
              </a:rPr>
              <a:t> czasie </a:t>
            </a:r>
            <a:r>
              <a:rPr dirty="0" sz="1200">
                <a:latin typeface="Times New Roman"/>
                <a:cs typeface="Times New Roman"/>
              </a:rPr>
              <a:t>zajęć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organizowanych</a:t>
            </a:r>
            <a:r>
              <a:rPr dirty="0" sz="1200">
                <a:latin typeface="Times New Roman"/>
                <a:cs typeface="Times New Roman"/>
              </a:rPr>
              <a:t> przez </a:t>
            </a:r>
            <a:r>
              <a:rPr dirty="0" sz="1200" spc="-5">
                <a:latin typeface="Times New Roman"/>
                <a:cs typeface="Times New Roman"/>
              </a:rPr>
              <a:t>szkołę.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3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Współdziałanie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szkołami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wyższymi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praktyk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pedagogicznych.</a:t>
            </a:r>
            <a:endParaRPr sz="1200">
              <a:latin typeface="Times New Roman"/>
              <a:cs typeface="Times New Roman"/>
            </a:endParaRPr>
          </a:p>
          <a:p>
            <a:pPr lvl="1" marL="425450" indent="-226060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Odpowiedzialność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właściwą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organizację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przebieg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egzaminu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klasie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VIII.</a:t>
            </a:r>
            <a:endParaRPr sz="1200">
              <a:latin typeface="Times New Roman"/>
              <a:cs typeface="Times New Roman"/>
            </a:endParaRPr>
          </a:p>
          <a:p>
            <a:pPr lvl="1" marL="425450" marR="5080" indent="-226060">
              <a:lnSpc>
                <a:spcPct val="143300"/>
              </a:lnSpc>
              <a:spcBef>
                <a:spcPts val="10"/>
              </a:spcBef>
              <a:buAutoNum type="arabicParenR"/>
              <a:tabLst>
                <a:tab pos="426084" algn="l"/>
              </a:tabLst>
            </a:pPr>
            <a:r>
              <a:rPr dirty="0" sz="1200" spc="-5">
                <a:latin typeface="Times New Roman"/>
                <a:cs typeface="Times New Roman"/>
              </a:rPr>
              <a:t>Stwarzanie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warunków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działania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zespole: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wolontariuszy,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stowarzyszeń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organizacji,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szczególności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organizacji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harcerskich,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których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celem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statutowym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jest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64330" y="9944868"/>
            <a:ext cx="13970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90"/>
              </a:lnSpc>
            </a:pPr>
            <a:r>
              <a:rPr dirty="0" sz="1000" spc="-5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30960" y="438404"/>
            <a:ext cx="5830570" cy="948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8125" marR="8890">
              <a:lnSpc>
                <a:spcPct val="1433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działalność wychowawcza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rozszerzanie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wzbogacanie form działalności dydaktycznej,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wychowawczej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opiekuńczej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238125" indent="-226060">
              <a:lnSpc>
                <a:spcPct val="100000"/>
              </a:lnSpc>
              <a:spcBef>
                <a:spcPts val="635"/>
              </a:spcBef>
              <a:buAutoNum type="arabicParenR" startAt="10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Występowanie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   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Kujawsko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   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Pomorskiego   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Kuratora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  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wnioskiem</a:t>
            </a:r>
            <a:endParaRPr sz="1200">
              <a:latin typeface="Times New Roman"/>
              <a:cs typeface="Times New Roman"/>
            </a:endParaRPr>
          </a:p>
          <a:p>
            <a:pPr algn="just" marL="23812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 przeniesienie ucznia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innej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238125" marR="5080" indent="-226060">
              <a:lnSpc>
                <a:spcPct val="143300"/>
              </a:lnSpc>
              <a:spcBef>
                <a:spcPts val="15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Przedstawianie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radzie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pedagogicznej,</a:t>
            </a:r>
            <a:r>
              <a:rPr dirty="0" sz="1200">
                <a:latin typeface="Times New Roman"/>
                <a:cs typeface="Times New Roman"/>
              </a:rPr>
              <a:t> nie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rzadziej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dwa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razy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roku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szkolnym,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ogólnych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wniosków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>
                <a:latin typeface="Times New Roman"/>
                <a:cs typeface="Times New Roman"/>
              </a:rPr>
              <a:t> 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sprawowanego</a:t>
            </a:r>
            <a:r>
              <a:rPr dirty="0" sz="1200">
                <a:latin typeface="Times New Roman"/>
                <a:cs typeface="Times New Roman"/>
              </a:rPr>
              <a:t> nadzoru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pedagogicznego</a:t>
            </a:r>
            <a:r>
              <a:rPr dirty="0" sz="1200">
                <a:latin typeface="Times New Roman"/>
                <a:cs typeface="Times New Roman"/>
              </a:rPr>
              <a:t> oraz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informacji</a:t>
            </a:r>
            <a:r>
              <a:rPr dirty="0" sz="1200">
                <a:latin typeface="Times New Roman"/>
                <a:cs typeface="Times New Roman"/>
              </a:rPr>
              <a:t> o </a:t>
            </a:r>
            <a:r>
              <a:rPr dirty="0" sz="1200" spc="-5">
                <a:latin typeface="Times New Roman"/>
                <a:cs typeface="Times New Roman"/>
              </a:rPr>
              <a:t>działalności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szkoły.</a:t>
            </a:r>
            <a:endParaRPr sz="1200">
              <a:latin typeface="Times New Roman"/>
              <a:cs typeface="Times New Roman"/>
            </a:endParaRPr>
          </a:p>
          <a:p>
            <a:pPr algn="just" marL="238125" marR="8255" indent="-226060">
              <a:lnSpc>
                <a:spcPct val="143300"/>
              </a:lnSpc>
              <a:spcBef>
                <a:spcPts val="10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Wstrzymywanie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wykonania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uchwał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podjętych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ramach</a:t>
            </a:r>
            <a:r>
              <a:rPr dirty="0" sz="1200">
                <a:latin typeface="Times New Roman"/>
                <a:cs typeface="Times New Roman"/>
              </a:rPr>
              <a:t> jej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kompetencji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stanowiących,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niezgodnych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przepisami </a:t>
            </a:r>
            <a:r>
              <a:rPr dirty="0" sz="1200" spc="-5">
                <a:latin typeface="Times New Roman"/>
                <a:cs typeface="Times New Roman"/>
              </a:rPr>
              <a:t>prawa.</a:t>
            </a:r>
            <a:endParaRPr sz="1200">
              <a:latin typeface="Times New Roman"/>
              <a:cs typeface="Times New Roman"/>
            </a:endParaRPr>
          </a:p>
          <a:p>
            <a:pPr algn="just" marL="238125" marR="6350" indent="-226060">
              <a:lnSpc>
                <a:spcPct val="143300"/>
              </a:lnSpc>
              <a:spcBef>
                <a:spcPts val="15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Wydawanie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zezwolenia</a:t>
            </a:r>
            <a:r>
              <a:rPr dirty="0" sz="1200">
                <a:latin typeface="Times New Roman"/>
                <a:cs typeface="Times New Roman"/>
              </a:rPr>
              <a:t> na </a:t>
            </a:r>
            <a:r>
              <a:rPr dirty="0" sz="1200" spc="-5">
                <a:latin typeface="Times New Roman"/>
                <a:cs typeface="Times New Roman"/>
              </a:rPr>
              <a:t>spełnianie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dziecko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obowiązku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szkolnego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poza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szkołą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określenie </a:t>
            </a:r>
            <a:r>
              <a:rPr dirty="0" sz="1200">
                <a:latin typeface="Times New Roman"/>
                <a:cs typeface="Times New Roman"/>
              </a:rPr>
              <a:t>warunków</a:t>
            </a:r>
            <a:r>
              <a:rPr dirty="0" sz="1200" spc="-5">
                <a:latin typeface="Times New Roman"/>
                <a:cs typeface="Times New Roman"/>
              </a:rPr>
              <a:t> jego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spełniania.</a:t>
            </a:r>
            <a:endParaRPr sz="1200">
              <a:latin typeface="Times New Roman"/>
              <a:cs typeface="Times New Roman"/>
            </a:endParaRPr>
          </a:p>
          <a:p>
            <a:pPr algn="just" marL="238125" marR="5080" indent="-226060">
              <a:lnSpc>
                <a:spcPct val="143500"/>
              </a:lnSpc>
              <a:spcBef>
                <a:spcPts val="10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Kontrolowanie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spełniania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obowiązku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dzieci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mieszkające</a:t>
            </a:r>
            <a:r>
              <a:rPr dirty="0" sz="1200">
                <a:latin typeface="Times New Roman"/>
                <a:cs typeface="Times New Roman"/>
              </a:rPr>
              <a:t> w </a:t>
            </a:r>
            <a:r>
              <a:rPr dirty="0" sz="1200" spc="-5">
                <a:latin typeface="Times New Roman"/>
                <a:cs typeface="Times New Roman"/>
              </a:rPr>
              <a:t>obwodzie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 podstawowej.</a:t>
            </a:r>
            <a:endParaRPr sz="1200">
              <a:latin typeface="Times New Roman"/>
              <a:cs typeface="Times New Roman"/>
            </a:endParaRPr>
          </a:p>
          <a:p>
            <a:pPr algn="just" marL="238125" marR="8255" indent="-226060">
              <a:lnSpc>
                <a:spcPct val="143300"/>
              </a:lnSpc>
              <a:spcBef>
                <a:spcPts val="10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Dopuszczanie</a:t>
            </a:r>
            <a:r>
              <a:rPr dirty="0" sz="1200">
                <a:latin typeface="Times New Roman"/>
                <a:cs typeface="Times New Roman"/>
              </a:rPr>
              <a:t> do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użytku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szkole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zaproponowanych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nauczycieli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programów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nauczania,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podręczników,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materiałów</a:t>
            </a:r>
            <a:r>
              <a:rPr dirty="0" sz="1200">
                <a:latin typeface="Times New Roman"/>
                <a:cs typeface="Times New Roman"/>
              </a:rPr>
              <a:t> edukacyjnych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oraz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ćwiczeniowych.</a:t>
            </a:r>
            <a:endParaRPr sz="1200">
              <a:latin typeface="Times New Roman"/>
              <a:cs typeface="Times New Roman"/>
            </a:endParaRPr>
          </a:p>
          <a:p>
            <a:pPr algn="just" marL="238125" marR="9525" indent="-226060">
              <a:lnSpc>
                <a:spcPct val="143300"/>
              </a:lnSpc>
              <a:spcBef>
                <a:spcPts val="15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Podawanie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publicznej wiadomości zestawu podręczników, </a:t>
            </a:r>
            <a:r>
              <a:rPr dirty="0" sz="1200">
                <a:latin typeface="Times New Roman"/>
                <a:cs typeface="Times New Roman"/>
              </a:rPr>
              <a:t>które będą </a:t>
            </a:r>
            <a:r>
              <a:rPr dirty="0" sz="1200" spc="-5">
                <a:latin typeface="Times New Roman"/>
                <a:cs typeface="Times New Roman"/>
              </a:rPr>
              <a:t>obowiązywać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początku </a:t>
            </a:r>
            <a:r>
              <a:rPr dirty="0" sz="1200">
                <a:latin typeface="Times New Roman"/>
                <a:cs typeface="Times New Roman"/>
              </a:rPr>
              <a:t>następnego roku </a:t>
            </a:r>
            <a:r>
              <a:rPr dirty="0" sz="1200" spc="-5">
                <a:latin typeface="Times New Roman"/>
                <a:cs typeface="Times New Roman"/>
              </a:rPr>
              <a:t>szkolnego.</a:t>
            </a:r>
            <a:endParaRPr sz="1200">
              <a:latin typeface="Times New Roman"/>
              <a:cs typeface="Times New Roman"/>
            </a:endParaRPr>
          </a:p>
          <a:p>
            <a:pPr algn="just" marL="238125" indent="-226060">
              <a:lnSpc>
                <a:spcPct val="100000"/>
              </a:lnSpc>
              <a:spcBef>
                <a:spcPts val="635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Zezwalanie uczniowi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indywidualny </a:t>
            </a:r>
            <a:r>
              <a:rPr dirty="0" sz="1200" spc="-5">
                <a:latin typeface="Times New Roman"/>
                <a:cs typeface="Times New Roman"/>
              </a:rPr>
              <a:t>program</a:t>
            </a:r>
            <a:r>
              <a:rPr dirty="0" sz="1200">
                <a:latin typeface="Times New Roman"/>
                <a:cs typeface="Times New Roman"/>
              </a:rPr>
              <a:t> lub tok nauki.</a:t>
            </a:r>
            <a:endParaRPr sz="1200">
              <a:latin typeface="Times New Roman"/>
              <a:cs typeface="Times New Roman"/>
            </a:endParaRPr>
          </a:p>
          <a:p>
            <a:pPr algn="just" marL="238125" marR="8255" indent="-226060">
              <a:lnSpc>
                <a:spcPts val="2080"/>
              </a:lnSpc>
              <a:spcBef>
                <a:spcPts val="160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 </a:t>
            </a:r>
            <a:r>
              <a:rPr dirty="0" sz="1200">
                <a:latin typeface="Times New Roman"/>
                <a:cs typeface="Times New Roman"/>
              </a:rPr>
              <a:t>uczniowi, który </a:t>
            </a:r>
            <a:r>
              <a:rPr dirty="0" sz="1200" spc="-5">
                <a:latin typeface="Times New Roman"/>
                <a:cs typeface="Times New Roman"/>
              </a:rPr>
              <a:t>posiada orzeczenie 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potrzebie </a:t>
            </a:r>
            <a:r>
              <a:rPr dirty="0" sz="1200">
                <a:latin typeface="Times New Roman"/>
                <a:cs typeface="Times New Roman"/>
              </a:rPr>
              <a:t>indywidualnego </a:t>
            </a:r>
            <a:r>
              <a:rPr dirty="0" sz="1200" spc="-5">
                <a:latin typeface="Times New Roman"/>
                <a:cs typeface="Times New Roman"/>
              </a:rPr>
              <a:t>nauczania,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takiego nauczania.</a:t>
            </a:r>
            <a:endParaRPr sz="1200">
              <a:latin typeface="Times New Roman"/>
              <a:cs typeface="Times New Roman"/>
            </a:endParaRPr>
          </a:p>
          <a:p>
            <a:pPr algn="just" marL="238125" indent="-226060">
              <a:lnSpc>
                <a:spcPct val="100000"/>
              </a:lnSpc>
              <a:spcBef>
                <a:spcPts val="445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Ustalanie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dodatkowych</a:t>
            </a:r>
            <a:r>
              <a:rPr dirty="0" sz="1200">
                <a:latin typeface="Times New Roman"/>
                <a:cs typeface="Times New Roman"/>
              </a:rPr>
              <a:t> dni </a:t>
            </a:r>
            <a:r>
              <a:rPr dirty="0" sz="1200" spc="-5">
                <a:latin typeface="Times New Roman"/>
                <a:cs typeface="Times New Roman"/>
              </a:rPr>
              <a:t>wolnych </a:t>
            </a:r>
            <a:r>
              <a:rPr dirty="0" sz="1200">
                <a:latin typeface="Times New Roman"/>
                <a:cs typeface="Times New Roman"/>
              </a:rPr>
              <a:t>od </a:t>
            </a:r>
            <a:r>
              <a:rPr dirty="0" sz="1200" spc="-5">
                <a:latin typeface="Times New Roman"/>
                <a:cs typeface="Times New Roman"/>
              </a:rPr>
              <a:t>zajęć </a:t>
            </a:r>
            <a:r>
              <a:rPr dirty="0" sz="1200">
                <a:latin typeface="Times New Roman"/>
                <a:cs typeface="Times New Roman"/>
              </a:rPr>
              <a:t>dydaktyczno-wychowawczych.</a:t>
            </a:r>
            <a:endParaRPr sz="1200">
              <a:latin typeface="Times New Roman"/>
              <a:cs typeface="Times New Roman"/>
            </a:endParaRPr>
          </a:p>
          <a:p>
            <a:pPr marL="238125" marR="5715" indent="-226060">
              <a:lnSpc>
                <a:spcPct val="143300"/>
              </a:lnSpc>
              <a:spcBef>
                <a:spcPts val="10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Organizowanie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pomocy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psychologiczno-pedagogicznej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uczniom,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rodzicom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uczniów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nauczycielom.</a:t>
            </a:r>
            <a:endParaRPr sz="1200">
              <a:latin typeface="Times New Roman"/>
              <a:cs typeface="Times New Roman"/>
            </a:endParaRPr>
          </a:p>
          <a:p>
            <a:pPr marL="238125" marR="6350" indent="-226060">
              <a:lnSpc>
                <a:spcPct val="143300"/>
              </a:lnSpc>
              <a:spcBef>
                <a:spcPts val="15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Ustalanie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podstawie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ramowego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planu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nauczania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dla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poszczególnych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klas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oddziałów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tygodniowego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rozkładu zajęć.</a:t>
            </a:r>
            <a:endParaRPr sz="12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635"/>
              </a:spcBef>
              <a:buAutoNum type="arabicParenR" startAt="11"/>
              <a:tabLst>
                <a:tab pos="238760" algn="l"/>
              </a:tabLst>
            </a:pPr>
            <a:r>
              <a:rPr dirty="0" sz="1200" spc="-5">
                <a:latin typeface="Times New Roman"/>
                <a:cs typeface="Times New Roman"/>
              </a:rPr>
              <a:t>Realizacja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zaleceń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wynikających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orzeczenia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potrzebie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specjalnego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ucznia.</a:t>
            </a:r>
            <a:endParaRPr sz="1200">
              <a:latin typeface="Times New Roman"/>
              <a:cs typeface="Times New Roman"/>
            </a:endParaRPr>
          </a:p>
          <a:p>
            <a:pPr marL="238125" indent="-226060">
              <a:lnSpc>
                <a:spcPct val="100000"/>
              </a:lnSpc>
              <a:spcBef>
                <a:spcPts val="625"/>
              </a:spcBef>
              <a:buAutoNum type="arabicParenR" startAt="11"/>
              <a:tabLst>
                <a:tab pos="238760" algn="l"/>
              </a:tabLst>
            </a:pP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wyjątkowych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sytuacjach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ograniczenia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funkcjonowania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szkoły,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np.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powodu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zagrożenia</a:t>
            </a:r>
            <a:endParaRPr sz="1200">
              <a:latin typeface="Times New Roman"/>
              <a:cs typeface="Times New Roman"/>
            </a:endParaRPr>
          </a:p>
          <a:p>
            <a:pPr algn="just" marL="238125" marR="8255">
              <a:lnSpc>
                <a:spcPct val="143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epidemicznego,</a:t>
            </a:r>
            <a:r>
              <a:rPr dirty="0" sz="1200">
                <a:latin typeface="Times New Roman"/>
                <a:cs typeface="Times New Roman"/>
              </a:rPr>
              <a:t> dla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bezpieczeństwa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zdrowia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pracowników,</a:t>
            </a:r>
            <a:r>
              <a:rPr dirty="0" sz="1200">
                <a:latin typeface="Times New Roman"/>
                <a:cs typeface="Times New Roman"/>
              </a:rPr>
              <a:t> dopuszcza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zdalne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podejmowanie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uchwał</a:t>
            </a:r>
            <a:r>
              <a:rPr dirty="0" sz="1200">
                <a:latin typeface="Times New Roman"/>
                <a:cs typeface="Times New Roman"/>
              </a:rPr>
              <a:t> 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innych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decyzji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przez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Radę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Pedagogiczną,</a:t>
            </a:r>
            <a:r>
              <a:rPr dirty="0" sz="1200">
                <a:latin typeface="Times New Roman"/>
                <a:cs typeface="Times New Roman"/>
              </a:rPr>
              <a:t> bez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konieczności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fizycznego zbierania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się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rady.</a:t>
            </a:r>
            <a:endParaRPr sz="1200">
              <a:latin typeface="Times New Roman"/>
              <a:cs typeface="Times New Roman"/>
            </a:endParaRPr>
          </a:p>
          <a:p>
            <a:pPr algn="just" marL="238125" indent="-226060">
              <a:lnSpc>
                <a:spcPct val="100000"/>
              </a:lnSpc>
              <a:spcBef>
                <a:spcPts val="630"/>
              </a:spcBef>
              <a:buAutoNum type="arabicParenR" startAt="24"/>
              <a:tabLst>
                <a:tab pos="276860" algn="l"/>
              </a:tabLst>
            </a:pPr>
            <a:r>
              <a:rPr dirty="0" sz="1200" spc="-5">
                <a:latin typeface="Times New Roman"/>
                <a:cs typeface="Times New Roman"/>
              </a:rPr>
              <a:t>Dyrektor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może</a:t>
            </a:r>
            <a:r>
              <a:rPr dirty="0" sz="1200" spc="3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zasięgnięciu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opinii</a:t>
            </a:r>
            <a:r>
              <a:rPr dirty="0" sz="1200" spc="4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rady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pedagogicznej</a:t>
            </a:r>
            <a:r>
              <a:rPr dirty="0" sz="1200" spc="3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3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czasowo</a:t>
            </a:r>
            <a:r>
              <a:rPr dirty="0" sz="1200" spc="4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zmodyfikować</a:t>
            </a:r>
            <a:endParaRPr sz="1200">
              <a:latin typeface="Times New Roman"/>
              <a:cs typeface="Times New Roman"/>
            </a:endParaRPr>
          </a:p>
          <a:p>
            <a:pPr algn="just" marL="238125" marR="6350">
              <a:lnSpc>
                <a:spcPct val="143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odpowiednio</a:t>
            </a:r>
            <a:r>
              <a:rPr dirty="0" sz="1200">
                <a:latin typeface="Times New Roman"/>
                <a:cs typeface="Times New Roman"/>
              </a:rPr>
              <a:t> tygodniowy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rozkład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lub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semestralny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rozkład</a:t>
            </a:r>
            <a:r>
              <a:rPr dirty="0" sz="1200">
                <a:latin typeface="Times New Roman"/>
                <a:cs typeface="Times New Roman"/>
              </a:rPr>
              <a:t> zajęć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zakresie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prowadzonych</a:t>
            </a:r>
            <a:r>
              <a:rPr dirty="0" sz="1200">
                <a:latin typeface="Times New Roman"/>
                <a:cs typeface="Times New Roman"/>
              </a:rPr>
              <a:t> w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jednostce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systemu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zajęć</a:t>
            </a:r>
            <a:r>
              <a:rPr dirty="0" sz="1200">
                <a:latin typeface="Times New Roman"/>
                <a:cs typeface="Times New Roman"/>
              </a:rPr>
              <a:t> 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wykorzystaniem</a:t>
            </a:r>
            <a:r>
              <a:rPr dirty="0" sz="1200">
                <a:latin typeface="Times New Roman"/>
                <a:cs typeface="Times New Roman"/>
              </a:rPr>
              <a:t> metod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technik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kształcenia</a:t>
            </a:r>
            <a:r>
              <a:rPr dirty="0" sz="1200">
                <a:latin typeface="Times New Roman"/>
                <a:cs typeface="Times New Roman"/>
              </a:rPr>
              <a:t> na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odległość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innego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sposobu realizacji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tych </a:t>
            </a:r>
            <a:r>
              <a:rPr dirty="0" sz="1200" spc="-5">
                <a:latin typeface="Times New Roman"/>
                <a:cs typeface="Times New Roman"/>
              </a:rPr>
              <a:t>zajęć.</a:t>
            </a:r>
            <a:endParaRPr sz="1200">
              <a:latin typeface="Times New Roman"/>
              <a:cs typeface="Times New Roman"/>
            </a:endParaRPr>
          </a:p>
          <a:p>
            <a:pPr algn="just" marL="238125" marR="7620" indent="-226060">
              <a:lnSpc>
                <a:spcPts val="2080"/>
              </a:lnSpc>
              <a:spcBef>
                <a:spcPts val="80"/>
              </a:spcBef>
              <a:buAutoNum type="arabicParenR" startAt="25"/>
              <a:tabLst>
                <a:tab pos="238760" algn="l"/>
              </a:tabLst>
            </a:pP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modyfikacji tygodniowego rozkładu zajęć </a:t>
            </a:r>
            <a:r>
              <a:rPr dirty="0" sz="1200">
                <a:latin typeface="Times New Roman"/>
                <a:cs typeface="Times New Roman"/>
              </a:rPr>
              <a:t>lub </a:t>
            </a:r>
            <a:r>
              <a:rPr dirty="0" sz="1200" spc="-5">
                <a:latin typeface="Times New Roman"/>
                <a:cs typeface="Times New Roman"/>
              </a:rPr>
              <a:t>semestralnego </a:t>
            </a:r>
            <a:r>
              <a:rPr dirty="0" sz="1200">
                <a:latin typeface="Times New Roman"/>
                <a:cs typeface="Times New Roman"/>
              </a:rPr>
              <a:t>rozkładu </a:t>
            </a:r>
            <a:r>
              <a:rPr dirty="0" sz="1200" spc="-5">
                <a:latin typeface="Times New Roman"/>
                <a:cs typeface="Times New Roman"/>
              </a:rPr>
              <a:t>zajęć,</a:t>
            </a:r>
            <a:r>
              <a:rPr dirty="0" sz="1200">
                <a:latin typeface="Times New Roman"/>
                <a:cs typeface="Times New Roman"/>
              </a:rPr>
              <a:t> dyrektor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jednostki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systemu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oświaty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niezwłocznie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informuje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sprawujący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nadzór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Mokre</dc:creator>
  <dc:title>statut20122013</dc:title>
  <dcterms:created xsi:type="dcterms:W3CDTF">2024-01-01T16:11:18Z</dcterms:created>
  <dcterms:modified xsi:type="dcterms:W3CDTF">2024-01-01T16:11:18Z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2023-12-29T00:00:00Z</vt:filetime>
  </property>
  <property fmtid="{D5CDD505-2E9C-101B-9397-08002B2CF9AE}" pid="3" name="Creator">
    <vt:lpwstr>Microsoft® Word dla Microsoft 365</vt:lpwstr>
  </property>
  <property fmtid="{D5CDD505-2E9C-101B-9397-08002B2CF9AE}" pid="4" name="LastSaved">
    <vt:filetime>2024-01-01T00:00:00Z</vt:filetime>
  </property>
</Properties>
</file>